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sldIdLst>
    <p:sldId id="256" r:id="rId2"/>
    <p:sldId id="257" r:id="rId3"/>
    <p:sldId id="275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6" r:id="rId20"/>
    <p:sldId id="273" r:id="rId21"/>
    <p:sldId id="274" r:id="rId22"/>
  </p:sldIdLst>
  <p:sldSz cx="10693400" cy="7556500"/>
  <p:notesSz cx="10693400" cy="7556500"/>
  <p:embeddedFontLst>
    <p:embeddedFont>
      <p:font typeface="Arial" panose="020B0604020202020204" pitchFamily="34" charset="0"/>
      <p:regular r:id="rId23"/>
      <p:bold r:id="rId24"/>
      <p:italic r:id="rId25"/>
    </p:embeddedFont>
    <p:embeddedFont>
      <p:font typeface="Times New Roman" panose="02020603050405020304" pitchFamily="18" charset="0"/>
      <p:regular r:id="rId26"/>
    </p:embeddedFont>
    <p:embeddedFont>
      <p:font typeface="Courier New" panose="02070309020205020404" pitchFamily="49" charset="0"/>
      <p:bold r:id="rId27"/>
    </p:embeddedFont>
    <p:embeddedFont>
      <p:font typeface="Symbol" panose="05050102010706020507" pitchFamily="18" charset="2"/>
      <p:regular r:id="rId28"/>
    </p:embeddedFont>
    <p:embeddedFont>
      <p:font typeface="Calibri Light" panose="020F0302020204030204" pitchFamily="34" charset="0"/>
      <p:regular r:id="rId29"/>
      <p: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306" y="12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6675" y="1236678"/>
            <a:ext cx="8020050" cy="2630781"/>
          </a:xfrm>
        </p:spPr>
        <p:txBody>
          <a:bodyPr anchor="b"/>
          <a:lstStyle>
            <a:lvl1pPr algn="ctr">
              <a:defRPr sz="5263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675" y="3968912"/>
            <a:ext cx="8020050" cy="1824404"/>
          </a:xfrm>
        </p:spPr>
        <p:txBody>
          <a:bodyPr/>
          <a:lstStyle>
            <a:lvl1pPr marL="0" indent="0" algn="ctr">
              <a:buNone/>
              <a:defRPr sz="2105"/>
            </a:lvl1pPr>
            <a:lvl2pPr marL="401010" indent="0" algn="ctr">
              <a:buNone/>
              <a:defRPr sz="1754"/>
            </a:lvl2pPr>
            <a:lvl3pPr marL="802020" indent="0" algn="ctr">
              <a:buNone/>
              <a:defRPr sz="1579"/>
            </a:lvl3pPr>
            <a:lvl4pPr marL="1203030" indent="0" algn="ctr">
              <a:buNone/>
              <a:defRPr sz="1403"/>
            </a:lvl4pPr>
            <a:lvl5pPr marL="1604040" indent="0" algn="ctr">
              <a:buNone/>
              <a:defRPr sz="1403"/>
            </a:lvl5pPr>
            <a:lvl6pPr marL="2005051" indent="0" algn="ctr">
              <a:buNone/>
              <a:defRPr sz="1403"/>
            </a:lvl6pPr>
            <a:lvl7pPr marL="2406061" indent="0" algn="ctr">
              <a:buNone/>
              <a:defRPr sz="1403"/>
            </a:lvl7pPr>
            <a:lvl8pPr marL="2807071" indent="0" algn="ctr">
              <a:buNone/>
              <a:defRPr sz="1403"/>
            </a:lvl8pPr>
            <a:lvl9pPr marL="3208081" indent="0" algn="ctr">
              <a:buNone/>
              <a:defRPr sz="1403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366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72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2465" y="402314"/>
            <a:ext cx="2305764" cy="640378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171" y="402314"/>
            <a:ext cx="6783626" cy="640378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84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213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02" y="1883878"/>
            <a:ext cx="9223058" cy="3143294"/>
          </a:xfrm>
        </p:spPr>
        <p:txBody>
          <a:bodyPr anchor="b"/>
          <a:lstStyle>
            <a:lvl1pPr>
              <a:defRPr sz="5263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602" y="5056909"/>
            <a:ext cx="9223058" cy="1652984"/>
          </a:xfrm>
        </p:spPr>
        <p:txBody>
          <a:bodyPr/>
          <a:lstStyle>
            <a:lvl1pPr marL="0" indent="0">
              <a:buNone/>
              <a:defRPr sz="2105">
                <a:solidFill>
                  <a:schemeClr val="tx1">
                    <a:tint val="75000"/>
                  </a:schemeClr>
                </a:solidFill>
              </a:defRPr>
            </a:lvl1pPr>
            <a:lvl2pPr marL="401010" indent="0">
              <a:buNone/>
              <a:defRPr sz="1754">
                <a:solidFill>
                  <a:schemeClr val="tx1">
                    <a:tint val="75000"/>
                  </a:schemeClr>
                </a:solidFill>
              </a:defRPr>
            </a:lvl2pPr>
            <a:lvl3pPr marL="802020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3pPr>
            <a:lvl4pPr marL="1203030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4pPr>
            <a:lvl5pPr marL="1604040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5pPr>
            <a:lvl6pPr marL="2005051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6pPr>
            <a:lvl7pPr marL="2406061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7pPr>
            <a:lvl8pPr marL="2807071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8pPr>
            <a:lvl9pPr marL="3208081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766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171" y="2011568"/>
            <a:ext cx="4544695" cy="479453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3534" y="2011568"/>
            <a:ext cx="4544695" cy="479453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18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564" y="402314"/>
            <a:ext cx="9223058" cy="146057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565" y="1852393"/>
            <a:ext cx="4523809" cy="907829"/>
          </a:xfrm>
        </p:spPr>
        <p:txBody>
          <a:bodyPr anchor="b"/>
          <a:lstStyle>
            <a:lvl1pPr marL="0" indent="0">
              <a:buNone/>
              <a:defRPr sz="2105" b="1"/>
            </a:lvl1pPr>
            <a:lvl2pPr marL="401010" indent="0">
              <a:buNone/>
              <a:defRPr sz="1754" b="1"/>
            </a:lvl2pPr>
            <a:lvl3pPr marL="802020" indent="0">
              <a:buNone/>
              <a:defRPr sz="1579" b="1"/>
            </a:lvl3pPr>
            <a:lvl4pPr marL="1203030" indent="0">
              <a:buNone/>
              <a:defRPr sz="1403" b="1"/>
            </a:lvl4pPr>
            <a:lvl5pPr marL="1604040" indent="0">
              <a:buNone/>
              <a:defRPr sz="1403" b="1"/>
            </a:lvl5pPr>
            <a:lvl6pPr marL="2005051" indent="0">
              <a:buNone/>
              <a:defRPr sz="1403" b="1"/>
            </a:lvl6pPr>
            <a:lvl7pPr marL="2406061" indent="0">
              <a:buNone/>
              <a:defRPr sz="1403" b="1"/>
            </a:lvl7pPr>
            <a:lvl8pPr marL="2807071" indent="0">
              <a:buNone/>
              <a:defRPr sz="1403" b="1"/>
            </a:lvl8pPr>
            <a:lvl9pPr marL="3208081" indent="0">
              <a:buNone/>
              <a:defRPr sz="1403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565" y="2760222"/>
            <a:ext cx="4523809" cy="405987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3534" y="1852393"/>
            <a:ext cx="4546088" cy="907829"/>
          </a:xfrm>
        </p:spPr>
        <p:txBody>
          <a:bodyPr anchor="b"/>
          <a:lstStyle>
            <a:lvl1pPr marL="0" indent="0">
              <a:buNone/>
              <a:defRPr sz="2105" b="1"/>
            </a:lvl1pPr>
            <a:lvl2pPr marL="401010" indent="0">
              <a:buNone/>
              <a:defRPr sz="1754" b="1"/>
            </a:lvl2pPr>
            <a:lvl3pPr marL="802020" indent="0">
              <a:buNone/>
              <a:defRPr sz="1579" b="1"/>
            </a:lvl3pPr>
            <a:lvl4pPr marL="1203030" indent="0">
              <a:buNone/>
              <a:defRPr sz="1403" b="1"/>
            </a:lvl4pPr>
            <a:lvl5pPr marL="1604040" indent="0">
              <a:buNone/>
              <a:defRPr sz="1403" b="1"/>
            </a:lvl5pPr>
            <a:lvl6pPr marL="2005051" indent="0">
              <a:buNone/>
              <a:defRPr sz="1403" b="1"/>
            </a:lvl6pPr>
            <a:lvl7pPr marL="2406061" indent="0">
              <a:buNone/>
              <a:defRPr sz="1403" b="1"/>
            </a:lvl7pPr>
            <a:lvl8pPr marL="2807071" indent="0">
              <a:buNone/>
              <a:defRPr sz="1403" b="1"/>
            </a:lvl8pPr>
            <a:lvl9pPr marL="3208081" indent="0">
              <a:buNone/>
              <a:defRPr sz="1403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3534" y="2760222"/>
            <a:ext cx="4546088" cy="405987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74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57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451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564" y="503767"/>
            <a:ext cx="3448900" cy="1763183"/>
          </a:xfrm>
        </p:spPr>
        <p:txBody>
          <a:bodyPr anchor="b"/>
          <a:lstStyle>
            <a:lvl1pPr>
              <a:defRPr sz="2807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6088" y="1087996"/>
            <a:ext cx="5413534" cy="5370013"/>
          </a:xfrm>
        </p:spPr>
        <p:txBody>
          <a:bodyPr/>
          <a:lstStyle>
            <a:lvl1pPr>
              <a:defRPr sz="2807"/>
            </a:lvl1pPr>
            <a:lvl2pPr>
              <a:defRPr sz="2456"/>
            </a:lvl2pPr>
            <a:lvl3pPr>
              <a:defRPr sz="2105"/>
            </a:lvl3pPr>
            <a:lvl4pPr>
              <a:defRPr sz="1754"/>
            </a:lvl4pPr>
            <a:lvl5pPr>
              <a:defRPr sz="1754"/>
            </a:lvl5pPr>
            <a:lvl6pPr>
              <a:defRPr sz="1754"/>
            </a:lvl6pPr>
            <a:lvl7pPr>
              <a:defRPr sz="1754"/>
            </a:lvl7pPr>
            <a:lvl8pPr>
              <a:defRPr sz="1754"/>
            </a:lvl8pPr>
            <a:lvl9pPr>
              <a:defRPr sz="1754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564" y="2266950"/>
            <a:ext cx="3448900" cy="4199805"/>
          </a:xfrm>
        </p:spPr>
        <p:txBody>
          <a:bodyPr/>
          <a:lstStyle>
            <a:lvl1pPr marL="0" indent="0">
              <a:buNone/>
              <a:defRPr sz="1403"/>
            </a:lvl1pPr>
            <a:lvl2pPr marL="401010" indent="0">
              <a:buNone/>
              <a:defRPr sz="1228"/>
            </a:lvl2pPr>
            <a:lvl3pPr marL="802020" indent="0">
              <a:buNone/>
              <a:defRPr sz="1053"/>
            </a:lvl3pPr>
            <a:lvl4pPr marL="1203030" indent="0">
              <a:buNone/>
              <a:defRPr sz="877"/>
            </a:lvl4pPr>
            <a:lvl5pPr marL="1604040" indent="0">
              <a:buNone/>
              <a:defRPr sz="877"/>
            </a:lvl5pPr>
            <a:lvl6pPr marL="2005051" indent="0">
              <a:buNone/>
              <a:defRPr sz="877"/>
            </a:lvl6pPr>
            <a:lvl7pPr marL="2406061" indent="0">
              <a:buNone/>
              <a:defRPr sz="877"/>
            </a:lvl7pPr>
            <a:lvl8pPr marL="2807071" indent="0">
              <a:buNone/>
              <a:defRPr sz="877"/>
            </a:lvl8pPr>
            <a:lvl9pPr marL="3208081" indent="0">
              <a:buNone/>
              <a:defRPr sz="877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85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564" y="503767"/>
            <a:ext cx="3448900" cy="1763183"/>
          </a:xfrm>
        </p:spPr>
        <p:txBody>
          <a:bodyPr anchor="b"/>
          <a:lstStyle>
            <a:lvl1pPr>
              <a:defRPr sz="2807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46088" y="1087996"/>
            <a:ext cx="5413534" cy="5370013"/>
          </a:xfrm>
        </p:spPr>
        <p:txBody>
          <a:bodyPr/>
          <a:lstStyle>
            <a:lvl1pPr marL="0" indent="0">
              <a:buNone/>
              <a:defRPr sz="2807"/>
            </a:lvl1pPr>
            <a:lvl2pPr marL="401010" indent="0">
              <a:buNone/>
              <a:defRPr sz="2456"/>
            </a:lvl2pPr>
            <a:lvl3pPr marL="802020" indent="0">
              <a:buNone/>
              <a:defRPr sz="2105"/>
            </a:lvl3pPr>
            <a:lvl4pPr marL="1203030" indent="0">
              <a:buNone/>
              <a:defRPr sz="1754"/>
            </a:lvl4pPr>
            <a:lvl5pPr marL="1604040" indent="0">
              <a:buNone/>
              <a:defRPr sz="1754"/>
            </a:lvl5pPr>
            <a:lvl6pPr marL="2005051" indent="0">
              <a:buNone/>
              <a:defRPr sz="1754"/>
            </a:lvl6pPr>
            <a:lvl7pPr marL="2406061" indent="0">
              <a:buNone/>
              <a:defRPr sz="1754"/>
            </a:lvl7pPr>
            <a:lvl8pPr marL="2807071" indent="0">
              <a:buNone/>
              <a:defRPr sz="1754"/>
            </a:lvl8pPr>
            <a:lvl9pPr marL="3208081" indent="0">
              <a:buNone/>
              <a:defRPr sz="175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564" y="2266950"/>
            <a:ext cx="3448900" cy="4199805"/>
          </a:xfrm>
        </p:spPr>
        <p:txBody>
          <a:bodyPr/>
          <a:lstStyle>
            <a:lvl1pPr marL="0" indent="0">
              <a:buNone/>
              <a:defRPr sz="1403"/>
            </a:lvl1pPr>
            <a:lvl2pPr marL="401010" indent="0">
              <a:buNone/>
              <a:defRPr sz="1228"/>
            </a:lvl2pPr>
            <a:lvl3pPr marL="802020" indent="0">
              <a:buNone/>
              <a:defRPr sz="1053"/>
            </a:lvl3pPr>
            <a:lvl4pPr marL="1203030" indent="0">
              <a:buNone/>
              <a:defRPr sz="877"/>
            </a:lvl4pPr>
            <a:lvl5pPr marL="1604040" indent="0">
              <a:buNone/>
              <a:defRPr sz="877"/>
            </a:lvl5pPr>
            <a:lvl6pPr marL="2005051" indent="0">
              <a:buNone/>
              <a:defRPr sz="877"/>
            </a:lvl6pPr>
            <a:lvl7pPr marL="2406061" indent="0">
              <a:buNone/>
              <a:defRPr sz="877"/>
            </a:lvl7pPr>
            <a:lvl8pPr marL="2807071" indent="0">
              <a:buNone/>
              <a:defRPr sz="877"/>
            </a:lvl8pPr>
            <a:lvl9pPr marL="3208081" indent="0">
              <a:buNone/>
              <a:defRPr sz="877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25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171" y="402314"/>
            <a:ext cx="9223058" cy="1460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171" y="2011568"/>
            <a:ext cx="9223058" cy="4794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171" y="7003756"/>
            <a:ext cx="2406015" cy="402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2189" y="7003756"/>
            <a:ext cx="3609023" cy="402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2214" y="7003756"/>
            <a:ext cx="2406015" cy="402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610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802020" rtl="0" eaLnBrk="1" latinLnBrk="0" hangingPunct="1">
        <a:lnSpc>
          <a:spcPct val="90000"/>
        </a:lnSpc>
        <a:spcBef>
          <a:spcPct val="0"/>
        </a:spcBef>
        <a:buNone/>
        <a:defRPr sz="38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0505" indent="-200505" algn="l" defTabSz="802020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2456" kern="1200">
          <a:solidFill>
            <a:schemeClr val="tx1"/>
          </a:solidFill>
          <a:latin typeface="+mn-lt"/>
          <a:ea typeface="+mn-ea"/>
          <a:cs typeface="+mn-cs"/>
        </a:defRPr>
      </a:lvl1pPr>
      <a:lvl2pPr marL="601515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2pPr>
      <a:lvl3pPr marL="1002525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754" kern="1200">
          <a:solidFill>
            <a:schemeClr val="tx1"/>
          </a:solidFill>
          <a:latin typeface="+mn-lt"/>
          <a:ea typeface="+mn-ea"/>
          <a:cs typeface="+mn-cs"/>
        </a:defRPr>
      </a:lvl3pPr>
      <a:lvl4pPr marL="1403535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4pPr>
      <a:lvl5pPr marL="1804546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5pPr>
      <a:lvl6pPr marL="2205556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6pPr>
      <a:lvl7pPr marL="2606566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7pPr>
      <a:lvl8pPr marL="3007576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8pPr>
      <a:lvl9pPr marL="3408586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1pPr>
      <a:lvl2pPr marL="401010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2pPr>
      <a:lvl3pPr marL="802020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3pPr>
      <a:lvl4pPr marL="1203030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4pPr>
      <a:lvl5pPr marL="1604040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5pPr>
      <a:lvl6pPr marL="2005051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6pPr>
      <a:lvl7pPr marL="2406061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7pPr>
      <a:lvl8pPr marL="2807071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8pPr>
      <a:lvl9pPr marL="3208081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mobyle.pasteur.fr/cgi-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74700" y="273050"/>
            <a:ext cx="8432165" cy="606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HMM : </a:t>
            </a:r>
            <a:r>
              <a:rPr spc="-25" dirty="0"/>
              <a:t>Viterbi </a:t>
            </a:r>
            <a:r>
              <a:rPr spc="-15" dirty="0"/>
              <a:t>algorithm </a:t>
            </a:r>
            <a:r>
              <a:rPr spc="-570" dirty="0"/>
              <a:t>-­</a:t>
            </a:r>
            <a:r>
              <a:rPr spc="-200" dirty="0"/>
              <a:t> </a:t>
            </a:r>
            <a:r>
              <a:rPr/>
              <a:t>a </a:t>
            </a:r>
            <a:r>
              <a:rPr lang="en-US" smtClean="0"/>
              <a:t>simple</a:t>
            </a:r>
            <a:r>
              <a:rPr spc="-425" smtClean="0"/>
              <a:t> </a:t>
            </a:r>
            <a:r>
              <a:rPr spc="-5" dirty="0"/>
              <a:t>example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54451" y="6721543"/>
            <a:ext cx="77787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5" dirty="0">
                <a:solidFill>
                  <a:srgbClr val="333399"/>
                </a:solidFill>
                <a:latin typeface="Arial"/>
                <a:cs typeface="Arial"/>
              </a:rPr>
              <a:t>Sources:</a:t>
            </a:r>
            <a:endParaRPr sz="15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19651" y="6721543"/>
            <a:ext cx="5232400" cy="4832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0" dirty="0">
                <a:solidFill>
                  <a:srgbClr val="333399"/>
                </a:solidFill>
                <a:latin typeface="Arial"/>
                <a:cs typeface="Arial"/>
              </a:rPr>
              <a:t>For the </a:t>
            </a:r>
            <a:r>
              <a:rPr sz="1500" spc="-30" dirty="0">
                <a:solidFill>
                  <a:srgbClr val="333399"/>
                </a:solidFill>
                <a:latin typeface="Arial"/>
                <a:cs typeface="Arial"/>
              </a:rPr>
              <a:t>theory, </a:t>
            </a:r>
            <a:r>
              <a:rPr sz="1500" dirty="0">
                <a:solidFill>
                  <a:srgbClr val="333399"/>
                </a:solidFill>
                <a:latin typeface="Arial"/>
                <a:cs typeface="Arial"/>
              </a:rPr>
              <a:t>see </a:t>
            </a:r>
            <a:r>
              <a:rPr sz="1500" spc="-20" dirty="0">
                <a:solidFill>
                  <a:srgbClr val="333399"/>
                </a:solidFill>
                <a:latin typeface="Arial"/>
                <a:cs typeface="Arial"/>
              </a:rPr>
              <a:t>Durbin </a:t>
            </a:r>
            <a:r>
              <a:rPr sz="1500" i="1" spc="-20" dirty="0">
                <a:solidFill>
                  <a:srgbClr val="333399"/>
                </a:solidFill>
                <a:latin typeface="Arial"/>
                <a:cs typeface="Arial"/>
              </a:rPr>
              <a:t>et al</a:t>
            </a:r>
            <a:r>
              <a:rPr sz="1500" i="1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500" spc="-70" dirty="0">
                <a:solidFill>
                  <a:srgbClr val="333399"/>
                </a:solidFill>
                <a:latin typeface="Arial"/>
                <a:cs typeface="Arial"/>
              </a:rPr>
              <a:t>(1998);;</a:t>
            </a:r>
            <a:endParaRPr sz="1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500" spc="-20" dirty="0">
                <a:solidFill>
                  <a:srgbClr val="333399"/>
                </a:solidFill>
                <a:latin typeface="Arial"/>
                <a:cs typeface="Arial"/>
              </a:rPr>
              <a:t>For the </a:t>
            </a:r>
            <a:r>
              <a:rPr sz="1500" spc="-25" dirty="0">
                <a:solidFill>
                  <a:srgbClr val="333399"/>
                </a:solidFill>
                <a:latin typeface="Arial"/>
                <a:cs typeface="Arial"/>
              </a:rPr>
              <a:t>example, </a:t>
            </a:r>
            <a:r>
              <a:rPr sz="1500" dirty="0">
                <a:solidFill>
                  <a:srgbClr val="333399"/>
                </a:solidFill>
                <a:latin typeface="Arial"/>
                <a:cs typeface="Arial"/>
              </a:rPr>
              <a:t>see </a:t>
            </a:r>
            <a:r>
              <a:rPr sz="1500" spc="-5" dirty="0">
                <a:solidFill>
                  <a:srgbClr val="333399"/>
                </a:solidFill>
                <a:latin typeface="Arial"/>
                <a:cs typeface="Arial"/>
              </a:rPr>
              <a:t>Borodovsky &amp; </a:t>
            </a:r>
            <a:r>
              <a:rPr sz="1500" dirty="0">
                <a:solidFill>
                  <a:srgbClr val="333399"/>
                </a:solidFill>
                <a:latin typeface="Arial"/>
                <a:cs typeface="Arial"/>
              </a:rPr>
              <a:t>Ekisheva </a:t>
            </a:r>
            <a:r>
              <a:rPr sz="1500" spc="-25" dirty="0">
                <a:solidFill>
                  <a:srgbClr val="333399"/>
                </a:solidFill>
                <a:latin typeface="Arial"/>
                <a:cs typeface="Arial"/>
              </a:rPr>
              <a:t>(2006), </a:t>
            </a:r>
            <a:r>
              <a:rPr sz="1500" spc="-20" dirty="0">
                <a:solidFill>
                  <a:srgbClr val="333399"/>
                </a:solidFill>
                <a:latin typeface="Arial"/>
                <a:cs typeface="Arial"/>
              </a:rPr>
              <a:t>pp</a:t>
            </a:r>
            <a:r>
              <a:rPr sz="1500" spc="-15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500" spc="-105" dirty="0">
                <a:solidFill>
                  <a:srgbClr val="333399"/>
                </a:solidFill>
                <a:latin typeface="Arial"/>
                <a:cs typeface="Arial"/>
              </a:rPr>
              <a:t>80-­81</a:t>
            </a:r>
            <a:endParaRPr sz="15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291330" y="2614015"/>
            <a:ext cx="1041400" cy="321945"/>
          </a:xfrm>
          <a:custGeom>
            <a:avLst/>
            <a:gdLst/>
            <a:ahLst/>
            <a:cxnLst/>
            <a:rect l="l" t="t" r="r" b="b"/>
            <a:pathLst>
              <a:path w="1041400" h="321944">
                <a:moveTo>
                  <a:pt x="965200" y="268884"/>
                </a:moveTo>
                <a:lnTo>
                  <a:pt x="80530" y="268884"/>
                </a:lnTo>
                <a:lnTo>
                  <a:pt x="80530" y="241300"/>
                </a:lnTo>
                <a:lnTo>
                  <a:pt x="0" y="281584"/>
                </a:lnTo>
                <a:lnTo>
                  <a:pt x="80530" y="321881"/>
                </a:lnTo>
                <a:lnTo>
                  <a:pt x="80530" y="294297"/>
                </a:lnTo>
                <a:lnTo>
                  <a:pt x="965200" y="294297"/>
                </a:lnTo>
                <a:lnTo>
                  <a:pt x="965200" y="268884"/>
                </a:lnTo>
                <a:close/>
              </a:path>
              <a:path w="1041400" h="321944">
                <a:moveTo>
                  <a:pt x="1041400" y="40297"/>
                </a:moveTo>
                <a:lnTo>
                  <a:pt x="960856" y="0"/>
                </a:lnTo>
                <a:lnTo>
                  <a:pt x="960856" y="27584"/>
                </a:lnTo>
                <a:lnTo>
                  <a:pt x="0" y="27584"/>
                </a:lnTo>
                <a:lnTo>
                  <a:pt x="0" y="52997"/>
                </a:lnTo>
                <a:lnTo>
                  <a:pt x="960856" y="52997"/>
                </a:lnTo>
                <a:lnTo>
                  <a:pt x="960856" y="80581"/>
                </a:lnTo>
                <a:lnTo>
                  <a:pt x="1041400" y="4029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018004" y="1829396"/>
            <a:ext cx="5664835" cy="1397000"/>
          </a:xfrm>
          <a:custGeom>
            <a:avLst/>
            <a:gdLst/>
            <a:ahLst/>
            <a:cxnLst/>
            <a:rect l="l" t="t" r="r" b="b"/>
            <a:pathLst>
              <a:path w="5664834" h="1397000">
                <a:moveTo>
                  <a:pt x="697217" y="941717"/>
                </a:moveTo>
                <a:lnTo>
                  <a:pt x="673658" y="894422"/>
                </a:lnTo>
                <a:lnTo>
                  <a:pt x="643178" y="851865"/>
                </a:lnTo>
                <a:lnTo>
                  <a:pt x="606577" y="814527"/>
                </a:lnTo>
                <a:lnTo>
                  <a:pt x="564654" y="782904"/>
                </a:lnTo>
                <a:lnTo>
                  <a:pt x="518172" y="757478"/>
                </a:lnTo>
                <a:lnTo>
                  <a:pt x="467918" y="738746"/>
                </a:lnTo>
                <a:lnTo>
                  <a:pt x="414655" y="727189"/>
                </a:lnTo>
                <a:lnTo>
                  <a:pt x="361010" y="723315"/>
                </a:lnTo>
                <a:lnTo>
                  <a:pt x="358902" y="723341"/>
                </a:lnTo>
                <a:lnTo>
                  <a:pt x="287324" y="730148"/>
                </a:lnTo>
                <a:lnTo>
                  <a:pt x="219849" y="749757"/>
                </a:lnTo>
                <a:lnTo>
                  <a:pt x="158762" y="780757"/>
                </a:lnTo>
                <a:lnTo>
                  <a:pt x="105486" y="821829"/>
                </a:lnTo>
                <a:lnTo>
                  <a:pt x="61493" y="871664"/>
                </a:lnTo>
                <a:lnTo>
                  <a:pt x="28244" y="928954"/>
                </a:lnTo>
                <a:lnTo>
                  <a:pt x="7251" y="992314"/>
                </a:lnTo>
                <a:lnTo>
                  <a:pt x="0" y="1060310"/>
                </a:lnTo>
                <a:lnTo>
                  <a:pt x="7442" y="1128280"/>
                </a:lnTo>
                <a:lnTo>
                  <a:pt x="28600" y="1191552"/>
                </a:lnTo>
                <a:lnTo>
                  <a:pt x="61988" y="1248714"/>
                </a:lnTo>
                <a:lnTo>
                  <a:pt x="106083" y="1298435"/>
                </a:lnTo>
                <a:lnTo>
                  <a:pt x="159435" y="1339380"/>
                </a:lnTo>
                <a:lnTo>
                  <a:pt x="220586" y="1370241"/>
                </a:lnTo>
                <a:lnTo>
                  <a:pt x="288099" y="1389697"/>
                </a:lnTo>
                <a:lnTo>
                  <a:pt x="360972" y="1396377"/>
                </a:lnTo>
                <a:lnTo>
                  <a:pt x="412826" y="1392758"/>
                </a:lnTo>
                <a:lnTo>
                  <a:pt x="464439" y="1381950"/>
                </a:lnTo>
                <a:lnTo>
                  <a:pt x="513321" y="1364386"/>
                </a:lnTo>
                <a:lnTo>
                  <a:pt x="558774" y="1340510"/>
                </a:lnTo>
                <a:lnTo>
                  <a:pt x="601472" y="1309560"/>
                </a:lnTo>
                <a:lnTo>
                  <a:pt x="637616" y="1274330"/>
                </a:lnTo>
                <a:lnTo>
                  <a:pt x="648335" y="1259014"/>
                </a:lnTo>
                <a:lnTo>
                  <a:pt x="672312" y="1273987"/>
                </a:lnTo>
                <a:lnTo>
                  <a:pt x="680796" y="1184300"/>
                </a:lnTo>
                <a:lnTo>
                  <a:pt x="603986" y="1231315"/>
                </a:lnTo>
                <a:lnTo>
                  <a:pt x="626770" y="1245539"/>
                </a:lnTo>
                <a:lnTo>
                  <a:pt x="617969" y="1258112"/>
                </a:lnTo>
                <a:lnTo>
                  <a:pt x="584428" y="1290713"/>
                </a:lnTo>
                <a:lnTo>
                  <a:pt x="546912" y="1318044"/>
                </a:lnTo>
                <a:lnTo>
                  <a:pt x="504685" y="1340497"/>
                </a:lnTo>
                <a:lnTo>
                  <a:pt x="459168" y="1357096"/>
                </a:lnTo>
                <a:lnTo>
                  <a:pt x="411060" y="1367409"/>
                </a:lnTo>
                <a:lnTo>
                  <a:pt x="360248" y="1370965"/>
                </a:lnTo>
                <a:lnTo>
                  <a:pt x="292468" y="1364589"/>
                </a:lnTo>
                <a:lnTo>
                  <a:pt x="229552" y="1346377"/>
                </a:lnTo>
                <a:lnTo>
                  <a:pt x="172669" y="1317599"/>
                </a:lnTo>
                <a:lnTo>
                  <a:pt x="123164" y="1279525"/>
                </a:lnTo>
                <a:lnTo>
                  <a:pt x="82384" y="1233436"/>
                </a:lnTo>
                <a:lnTo>
                  <a:pt x="51650" y="1180655"/>
                </a:lnTo>
                <a:lnTo>
                  <a:pt x="32258" y="1122400"/>
                </a:lnTo>
                <a:lnTo>
                  <a:pt x="25488" y="1059853"/>
                </a:lnTo>
                <a:lnTo>
                  <a:pt x="32258" y="997305"/>
                </a:lnTo>
                <a:lnTo>
                  <a:pt x="51650" y="939063"/>
                </a:lnTo>
                <a:lnTo>
                  <a:pt x="82384" y="886269"/>
                </a:lnTo>
                <a:lnTo>
                  <a:pt x="123164" y="840193"/>
                </a:lnTo>
                <a:lnTo>
                  <a:pt x="172669" y="802106"/>
                </a:lnTo>
                <a:lnTo>
                  <a:pt x="229552" y="773328"/>
                </a:lnTo>
                <a:lnTo>
                  <a:pt x="292468" y="755116"/>
                </a:lnTo>
                <a:lnTo>
                  <a:pt x="360235" y="748741"/>
                </a:lnTo>
                <a:lnTo>
                  <a:pt x="411911" y="752475"/>
                </a:lnTo>
                <a:lnTo>
                  <a:pt x="461594" y="763371"/>
                </a:lnTo>
                <a:lnTo>
                  <a:pt x="508393" y="780948"/>
                </a:lnTo>
                <a:lnTo>
                  <a:pt x="551599" y="804722"/>
                </a:lnTo>
                <a:lnTo>
                  <a:pt x="590473" y="834199"/>
                </a:lnTo>
                <a:lnTo>
                  <a:pt x="624306" y="868895"/>
                </a:lnTo>
                <a:lnTo>
                  <a:pt x="652373" y="908342"/>
                </a:lnTo>
                <a:lnTo>
                  <a:pt x="674446" y="952982"/>
                </a:lnTo>
                <a:lnTo>
                  <a:pt x="697217" y="941717"/>
                </a:lnTo>
                <a:close/>
              </a:path>
              <a:path w="5664834" h="1397000">
                <a:moveTo>
                  <a:pt x="2594660" y="24218"/>
                </a:moveTo>
                <a:lnTo>
                  <a:pt x="2586977" y="0"/>
                </a:lnTo>
                <a:lnTo>
                  <a:pt x="1622361" y="305854"/>
                </a:lnTo>
                <a:lnTo>
                  <a:pt x="1614030" y="279565"/>
                </a:lnTo>
                <a:lnTo>
                  <a:pt x="1549425" y="342303"/>
                </a:lnTo>
                <a:lnTo>
                  <a:pt x="1638363" y="356374"/>
                </a:lnTo>
                <a:lnTo>
                  <a:pt x="1630032" y="330073"/>
                </a:lnTo>
                <a:lnTo>
                  <a:pt x="2594660" y="24218"/>
                </a:lnTo>
                <a:close/>
              </a:path>
              <a:path w="5664834" h="1397000">
                <a:moveTo>
                  <a:pt x="4051325" y="342303"/>
                </a:moveTo>
                <a:lnTo>
                  <a:pt x="3987889" y="278371"/>
                </a:lnTo>
                <a:lnTo>
                  <a:pt x="3979075" y="304507"/>
                </a:lnTo>
                <a:lnTo>
                  <a:pt x="3077476" y="76"/>
                </a:lnTo>
                <a:lnTo>
                  <a:pt x="3069361" y="24142"/>
                </a:lnTo>
                <a:lnTo>
                  <a:pt x="3970947" y="328574"/>
                </a:lnTo>
                <a:lnTo>
                  <a:pt x="3962133" y="354711"/>
                </a:lnTo>
                <a:lnTo>
                  <a:pt x="4051325" y="342303"/>
                </a:lnTo>
                <a:close/>
              </a:path>
              <a:path w="5664834" h="1397000">
                <a:moveTo>
                  <a:pt x="5664238" y="1060272"/>
                </a:moveTo>
                <a:lnTo>
                  <a:pt x="5657685" y="992530"/>
                </a:lnTo>
                <a:lnTo>
                  <a:pt x="5638724" y="929347"/>
                </a:lnTo>
                <a:lnTo>
                  <a:pt x="5608650" y="872147"/>
                </a:lnTo>
                <a:lnTo>
                  <a:pt x="5568772" y="822274"/>
                </a:lnTo>
                <a:lnTo>
                  <a:pt x="5520398" y="781088"/>
                </a:lnTo>
                <a:lnTo>
                  <a:pt x="5464822" y="749947"/>
                </a:lnTo>
                <a:lnTo>
                  <a:pt x="5403354" y="730211"/>
                </a:lnTo>
                <a:lnTo>
                  <a:pt x="5338229" y="723353"/>
                </a:lnTo>
                <a:lnTo>
                  <a:pt x="5335905" y="723328"/>
                </a:lnTo>
                <a:lnTo>
                  <a:pt x="5287327" y="727202"/>
                </a:lnTo>
                <a:lnTo>
                  <a:pt x="5238737" y="738809"/>
                </a:lnTo>
                <a:lnTo>
                  <a:pt x="5192928" y="757631"/>
                </a:lnTo>
                <a:lnTo>
                  <a:pt x="5150599" y="783170"/>
                </a:lnTo>
                <a:lnTo>
                  <a:pt x="5112486" y="814908"/>
                </a:lnTo>
                <a:lnTo>
                  <a:pt x="5079250" y="852322"/>
                </a:lnTo>
                <a:lnTo>
                  <a:pt x="5051628" y="894905"/>
                </a:lnTo>
                <a:lnTo>
                  <a:pt x="5030317" y="942149"/>
                </a:lnTo>
                <a:lnTo>
                  <a:pt x="5053495" y="952550"/>
                </a:lnTo>
                <a:lnTo>
                  <a:pt x="5073497" y="907872"/>
                </a:lnTo>
                <a:lnTo>
                  <a:pt x="5098923" y="868426"/>
                </a:lnTo>
                <a:lnTo>
                  <a:pt x="5129517" y="833780"/>
                </a:lnTo>
                <a:lnTo>
                  <a:pt x="5164607" y="804392"/>
                </a:lnTo>
                <a:lnTo>
                  <a:pt x="5203545" y="780732"/>
                </a:lnTo>
                <a:lnTo>
                  <a:pt x="5245671" y="763270"/>
                </a:lnTo>
                <a:lnTo>
                  <a:pt x="5290337" y="752449"/>
                </a:lnTo>
                <a:lnTo>
                  <a:pt x="5336768" y="748753"/>
                </a:lnTo>
                <a:lnTo>
                  <a:pt x="5397703" y="755078"/>
                </a:lnTo>
                <a:lnTo>
                  <a:pt x="5454294" y="773163"/>
                </a:lnTo>
                <a:lnTo>
                  <a:pt x="5505539" y="801801"/>
                </a:lnTo>
                <a:lnTo>
                  <a:pt x="5550230" y="839749"/>
                </a:lnTo>
                <a:lnTo>
                  <a:pt x="5587123" y="885786"/>
                </a:lnTo>
                <a:lnTo>
                  <a:pt x="5614987" y="938644"/>
                </a:lnTo>
                <a:lnTo>
                  <a:pt x="5632615" y="997064"/>
                </a:lnTo>
                <a:lnTo>
                  <a:pt x="5638762" y="1059853"/>
                </a:lnTo>
                <a:lnTo>
                  <a:pt x="5632615" y="1122641"/>
                </a:lnTo>
                <a:lnTo>
                  <a:pt x="5614987" y="1181074"/>
                </a:lnTo>
                <a:lnTo>
                  <a:pt x="5587123" y="1233919"/>
                </a:lnTo>
                <a:lnTo>
                  <a:pt x="5550230" y="1279956"/>
                </a:lnTo>
                <a:lnTo>
                  <a:pt x="5505539" y="1317904"/>
                </a:lnTo>
                <a:lnTo>
                  <a:pt x="5454294" y="1346542"/>
                </a:lnTo>
                <a:lnTo>
                  <a:pt x="5397703" y="1364627"/>
                </a:lnTo>
                <a:lnTo>
                  <a:pt x="5336743" y="1370952"/>
                </a:lnTo>
                <a:lnTo>
                  <a:pt x="5291912" y="1367497"/>
                </a:lnTo>
                <a:lnTo>
                  <a:pt x="5248618" y="1357363"/>
                </a:lnTo>
                <a:lnTo>
                  <a:pt x="5207647" y="1340993"/>
                </a:lnTo>
                <a:lnTo>
                  <a:pt x="5169560" y="1318768"/>
                </a:lnTo>
                <a:lnTo>
                  <a:pt x="5134978" y="1291107"/>
                </a:lnTo>
                <a:lnTo>
                  <a:pt x="5104689" y="1258608"/>
                </a:lnTo>
                <a:lnTo>
                  <a:pt x="5097856" y="1247762"/>
                </a:lnTo>
                <a:lnTo>
                  <a:pt x="5121275" y="1234440"/>
                </a:lnTo>
                <a:lnTo>
                  <a:pt x="5046459" y="1184300"/>
                </a:lnTo>
                <a:lnTo>
                  <a:pt x="5051260" y="1274254"/>
                </a:lnTo>
                <a:lnTo>
                  <a:pt x="5075745" y="1260335"/>
                </a:lnTo>
                <a:lnTo>
                  <a:pt x="5084254" y="1273848"/>
                </a:lnTo>
                <a:lnTo>
                  <a:pt x="5117033" y="1309116"/>
                </a:lnTo>
                <a:lnTo>
                  <a:pt x="5154422" y="1339202"/>
                </a:lnTo>
                <a:lnTo>
                  <a:pt x="5195659" y="1363421"/>
                </a:lnTo>
                <a:lnTo>
                  <a:pt x="5240096" y="1381328"/>
                </a:lnTo>
                <a:lnTo>
                  <a:pt x="5287073" y="1392466"/>
                </a:lnTo>
                <a:lnTo>
                  <a:pt x="5336705" y="1396441"/>
                </a:lnTo>
                <a:lnTo>
                  <a:pt x="5402491" y="1389672"/>
                </a:lnTo>
                <a:lnTo>
                  <a:pt x="5464048" y="1370101"/>
                </a:lnTo>
                <a:lnTo>
                  <a:pt x="5519725" y="1339088"/>
                </a:lnTo>
                <a:lnTo>
                  <a:pt x="5568213" y="1298016"/>
                </a:lnTo>
                <a:lnTo>
                  <a:pt x="5608205" y="1248244"/>
                </a:lnTo>
                <a:lnTo>
                  <a:pt x="5638406" y="1191120"/>
                </a:lnTo>
                <a:lnTo>
                  <a:pt x="5657532" y="1128001"/>
                </a:lnTo>
                <a:lnTo>
                  <a:pt x="5664238" y="10602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object 9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object 10"/>
          <p:cNvSpPr txBox="1"/>
          <p:nvPr/>
        </p:nvSpPr>
        <p:spPr>
          <a:xfrm>
            <a:off x="3812244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584106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698174" y="231823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698174" y="2996701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4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37686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758662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34990" y="4299162"/>
            <a:ext cx="8024495" cy="213712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85"/>
              </a:spcBef>
            </a:pPr>
            <a:r>
              <a:rPr lang="en-US" sz="2100" spc="25" smtClean="0">
                <a:latin typeface="Arial"/>
                <a:cs typeface="Arial"/>
              </a:rPr>
              <a:t>C</a:t>
            </a:r>
            <a:r>
              <a:rPr sz="2100" spc="25" smtClean="0">
                <a:latin typeface="Arial"/>
                <a:cs typeface="Arial"/>
              </a:rPr>
              <a:t>onsider </a:t>
            </a:r>
            <a:r>
              <a:rPr sz="2100" spc="10" dirty="0">
                <a:latin typeface="Arial"/>
                <a:cs typeface="Arial"/>
              </a:rPr>
              <a:t>the </a:t>
            </a:r>
            <a:r>
              <a:rPr sz="2100" spc="15" dirty="0">
                <a:latin typeface="Arial"/>
                <a:cs typeface="Arial"/>
              </a:rPr>
              <a:t>following </a:t>
            </a:r>
            <a:r>
              <a:rPr sz="2100" spc="10">
                <a:latin typeface="Arial"/>
                <a:cs typeface="Arial"/>
              </a:rPr>
              <a:t>simple </a:t>
            </a:r>
            <a:r>
              <a:rPr sz="2100" b="1" spc="-35" smtClean="0">
                <a:latin typeface="Arial"/>
                <a:cs typeface="Arial"/>
              </a:rPr>
              <a:t>H</a:t>
            </a:r>
            <a:r>
              <a:rPr lang="en-US" sz="2100" spc="-35" smtClean="0">
                <a:latin typeface="Arial"/>
                <a:cs typeface="Arial"/>
              </a:rPr>
              <a:t>idden </a:t>
            </a:r>
            <a:r>
              <a:rPr sz="2100" b="1" spc="-35" smtClean="0">
                <a:latin typeface="Arial"/>
                <a:cs typeface="Arial"/>
              </a:rPr>
              <a:t>M</a:t>
            </a:r>
            <a:r>
              <a:rPr lang="en-US" sz="2100" spc="-35" smtClean="0">
                <a:latin typeface="Arial"/>
                <a:cs typeface="Arial"/>
              </a:rPr>
              <a:t>arkov </a:t>
            </a:r>
            <a:r>
              <a:rPr sz="2100" b="1" spc="-35" smtClean="0">
                <a:latin typeface="Arial"/>
                <a:cs typeface="Arial"/>
              </a:rPr>
              <a:t>M</a:t>
            </a:r>
            <a:r>
              <a:rPr lang="en-US" sz="2100" spc="-35" smtClean="0">
                <a:latin typeface="Arial"/>
                <a:cs typeface="Arial"/>
              </a:rPr>
              <a:t>odel</a:t>
            </a:r>
            <a:r>
              <a:rPr sz="2100" spc="10" smtClean="0">
                <a:latin typeface="Arial"/>
                <a:cs typeface="Arial"/>
              </a:rPr>
              <a:t> </a:t>
            </a:r>
            <a:r>
              <a:rPr sz="2100" spc="20" smtClean="0">
                <a:latin typeface="Arial"/>
                <a:cs typeface="Arial"/>
              </a:rPr>
              <a:t>c</a:t>
            </a:r>
            <a:r>
              <a:rPr lang="en-US" sz="2100" spc="20" smtClean="0">
                <a:latin typeface="Arial"/>
                <a:cs typeface="Arial"/>
              </a:rPr>
              <a:t>omprising</a:t>
            </a:r>
            <a:r>
              <a:rPr sz="2100" spc="10" smtClean="0">
                <a:latin typeface="Arial"/>
                <a:cs typeface="Arial"/>
              </a:rPr>
              <a:t> </a:t>
            </a:r>
            <a:r>
              <a:rPr sz="2100" spc="-5" dirty="0">
                <a:latin typeface="Arial"/>
                <a:cs typeface="Arial"/>
              </a:rPr>
              <a:t>2 </a:t>
            </a:r>
            <a:r>
              <a:rPr sz="2100" spc="25" dirty="0">
                <a:latin typeface="Arial"/>
                <a:cs typeface="Arial"/>
              </a:rPr>
              <a:t>states, </a:t>
            </a:r>
            <a:r>
              <a:rPr sz="2100" b="1" spc="-5" dirty="0">
                <a:latin typeface="Arial"/>
                <a:cs typeface="Arial"/>
              </a:rPr>
              <a:t>H </a:t>
            </a:r>
            <a:r>
              <a:rPr sz="2100" spc="15" dirty="0">
                <a:latin typeface="Arial"/>
                <a:cs typeface="Arial"/>
              </a:rPr>
              <a:t>(high </a:t>
            </a:r>
            <a:r>
              <a:rPr sz="2100" spc="-20" dirty="0">
                <a:latin typeface="Arial"/>
                <a:cs typeface="Arial"/>
              </a:rPr>
              <a:t>GC </a:t>
            </a:r>
            <a:r>
              <a:rPr sz="2100" spc="20" dirty="0">
                <a:latin typeface="Arial"/>
                <a:cs typeface="Arial"/>
              </a:rPr>
              <a:t>content) </a:t>
            </a:r>
            <a:r>
              <a:rPr sz="2100" spc="15" dirty="0">
                <a:latin typeface="Arial"/>
                <a:cs typeface="Arial"/>
              </a:rPr>
              <a:t>and </a:t>
            </a:r>
            <a:r>
              <a:rPr sz="2100" b="1" spc="-5" dirty="0">
                <a:latin typeface="Arial"/>
                <a:cs typeface="Arial"/>
              </a:rPr>
              <a:t>L </a:t>
            </a:r>
            <a:r>
              <a:rPr sz="2100" spc="10" dirty="0">
                <a:latin typeface="Arial"/>
                <a:cs typeface="Arial"/>
              </a:rPr>
              <a:t>(low </a:t>
            </a:r>
            <a:r>
              <a:rPr sz="2100" spc="-20" dirty="0">
                <a:latin typeface="Arial"/>
                <a:cs typeface="Arial"/>
              </a:rPr>
              <a:t>GC </a:t>
            </a:r>
            <a:r>
              <a:rPr sz="2100" spc="20" dirty="0">
                <a:latin typeface="Arial"/>
                <a:cs typeface="Arial"/>
              </a:rPr>
              <a:t>content</a:t>
            </a:r>
            <a:r>
              <a:rPr sz="2100" spc="20">
                <a:latin typeface="Arial"/>
                <a:cs typeface="Arial"/>
              </a:rPr>
              <a:t>). </a:t>
            </a:r>
            <a:endParaRPr lang="en-US" sz="2100" spc="20" smtClean="0">
              <a:latin typeface="Arial"/>
              <a:cs typeface="Arial"/>
            </a:endParaRPr>
          </a:p>
          <a:p>
            <a:pPr marL="12700" marR="5080">
              <a:lnSpc>
                <a:spcPct val="100600"/>
              </a:lnSpc>
              <a:spcBef>
                <a:spcPts val="85"/>
              </a:spcBef>
            </a:pPr>
            <a:r>
              <a:rPr lang="en-US" sz="2000" spc="20">
                <a:latin typeface="Arial"/>
                <a:cs typeface="Arial"/>
              </a:rPr>
              <a:t>	</a:t>
            </a:r>
            <a:r>
              <a:rPr lang="en-US" sz="2000" spc="20" smtClean="0">
                <a:latin typeface="Arial"/>
                <a:cs typeface="Arial"/>
              </a:rPr>
              <a:t>(</a:t>
            </a:r>
            <a:r>
              <a:rPr spc="5" smtClean="0">
                <a:latin typeface="Arial"/>
                <a:cs typeface="Arial"/>
              </a:rPr>
              <a:t>We </a:t>
            </a:r>
            <a:r>
              <a:rPr spc="25" smtClean="0">
                <a:latin typeface="Arial"/>
                <a:cs typeface="Arial"/>
              </a:rPr>
              <a:t>c</a:t>
            </a:r>
            <a:r>
              <a:rPr lang="en-US" spc="25" smtClean="0">
                <a:latin typeface="Arial"/>
                <a:cs typeface="Arial"/>
              </a:rPr>
              <a:t>ould</a:t>
            </a:r>
            <a:r>
              <a:rPr spc="25" smtClean="0">
                <a:latin typeface="Arial"/>
                <a:cs typeface="Arial"/>
              </a:rPr>
              <a:t> </a:t>
            </a:r>
            <a:r>
              <a:rPr spc="10" dirty="0">
                <a:latin typeface="Arial"/>
                <a:cs typeface="Arial"/>
              </a:rPr>
              <a:t>for</a:t>
            </a:r>
            <a:r>
              <a:rPr spc="-85" dirty="0">
                <a:latin typeface="Arial"/>
                <a:cs typeface="Arial"/>
              </a:rPr>
              <a:t> </a:t>
            </a:r>
            <a:r>
              <a:rPr spc="15" dirty="0">
                <a:latin typeface="Arial"/>
                <a:cs typeface="Arial"/>
              </a:rPr>
              <a:t>example</a:t>
            </a:r>
            <a:r>
              <a:rPr spc="-55" dirty="0">
                <a:latin typeface="Arial"/>
                <a:cs typeface="Arial"/>
              </a:rPr>
              <a:t> </a:t>
            </a:r>
            <a:r>
              <a:rPr spc="25" dirty="0">
                <a:latin typeface="Arial"/>
                <a:cs typeface="Arial"/>
              </a:rPr>
              <a:t>consider</a:t>
            </a:r>
            <a:r>
              <a:rPr spc="-185" dirty="0">
                <a:latin typeface="Arial"/>
                <a:cs typeface="Arial"/>
              </a:rPr>
              <a:t> </a:t>
            </a:r>
            <a:r>
              <a:rPr spc="15" dirty="0">
                <a:latin typeface="Arial"/>
                <a:cs typeface="Arial"/>
              </a:rPr>
              <a:t>that</a:t>
            </a:r>
            <a:r>
              <a:rPr spc="-65" dirty="0">
                <a:latin typeface="Arial"/>
                <a:cs typeface="Arial"/>
              </a:rPr>
              <a:t> </a:t>
            </a:r>
            <a:r>
              <a:rPr spc="20" dirty="0">
                <a:latin typeface="Arial"/>
                <a:cs typeface="Arial"/>
              </a:rPr>
              <a:t>state</a:t>
            </a:r>
            <a:r>
              <a:rPr spc="-150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H</a:t>
            </a:r>
            <a:r>
              <a:rPr dirty="0">
                <a:latin typeface="Arial"/>
                <a:cs typeface="Arial"/>
              </a:rPr>
              <a:t> </a:t>
            </a:r>
            <a:r>
              <a:rPr spc="25" dirty="0">
                <a:latin typeface="Arial"/>
                <a:cs typeface="Arial"/>
              </a:rPr>
              <a:t>characterizes</a:t>
            </a:r>
            <a:r>
              <a:rPr spc="-130" dirty="0">
                <a:latin typeface="Arial"/>
                <a:cs typeface="Arial"/>
              </a:rPr>
              <a:t> </a:t>
            </a:r>
            <a:r>
              <a:rPr spc="25" dirty="0">
                <a:latin typeface="Arial"/>
                <a:cs typeface="Arial"/>
              </a:rPr>
              <a:t>coding</a:t>
            </a:r>
            <a:r>
              <a:rPr spc="-155" dirty="0">
                <a:latin typeface="Arial"/>
                <a:cs typeface="Arial"/>
              </a:rPr>
              <a:t> </a:t>
            </a:r>
            <a:r>
              <a:rPr spc="-15" dirty="0">
                <a:latin typeface="Arial"/>
                <a:cs typeface="Arial"/>
              </a:rPr>
              <a:t>DNA</a:t>
            </a:r>
            <a:r>
              <a:rPr spc="-190" dirty="0">
                <a:latin typeface="Arial"/>
                <a:cs typeface="Arial"/>
              </a:rPr>
              <a:t> </a:t>
            </a:r>
            <a:r>
              <a:rPr spc="10" dirty="0">
                <a:latin typeface="Arial"/>
                <a:cs typeface="Arial"/>
              </a:rPr>
              <a:t>while</a:t>
            </a:r>
            <a:r>
              <a:rPr spc="-55" dirty="0">
                <a:latin typeface="Arial"/>
                <a:cs typeface="Arial"/>
              </a:rPr>
              <a:t> </a:t>
            </a:r>
            <a:r>
              <a:rPr spc="-5">
                <a:latin typeface="Arial"/>
                <a:cs typeface="Arial"/>
              </a:rPr>
              <a:t>L </a:t>
            </a:r>
            <a:r>
              <a:rPr spc="25" smtClean="0">
                <a:latin typeface="Arial"/>
                <a:cs typeface="Arial"/>
              </a:rPr>
              <a:t>characterizes </a:t>
            </a:r>
            <a:r>
              <a:rPr spc="-45" dirty="0">
                <a:latin typeface="Arial"/>
                <a:cs typeface="Arial"/>
              </a:rPr>
              <a:t>non-</a:t>
            </a:r>
            <a:r>
              <a:rPr spc="-45">
                <a:latin typeface="Arial"/>
                <a:cs typeface="Arial"/>
              </a:rPr>
              <a:t>­</a:t>
            </a:r>
            <a:r>
              <a:rPr spc="-45" smtClean="0">
                <a:latin typeface="Arial"/>
                <a:cs typeface="Arial"/>
              </a:rPr>
              <a:t>coding</a:t>
            </a:r>
            <a:r>
              <a:rPr lang="en-US" spc="-45" smtClean="0">
                <a:latin typeface="Arial"/>
                <a:cs typeface="Arial"/>
              </a:rPr>
              <a:t> </a:t>
            </a:r>
            <a:r>
              <a:rPr spc="-415" smtClean="0">
                <a:latin typeface="Arial"/>
                <a:cs typeface="Arial"/>
              </a:rPr>
              <a:t> </a:t>
            </a:r>
            <a:r>
              <a:rPr spc="-15">
                <a:latin typeface="Arial"/>
                <a:cs typeface="Arial"/>
              </a:rPr>
              <a:t>DNA</a:t>
            </a:r>
            <a:r>
              <a:rPr spc="-15" smtClean="0">
                <a:latin typeface="Arial"/>
                <a:cs typeface="Arial"/>
              </a:rPr>
              <a:t>.</a:t>
            </a:r>
            <a:r>
              <a:rPr lang="en-US" spc="-15" smtClean="0">
                <a:latin typeface="Arial"/>
                <a:cs typeface="Arial"/>
              </a:rPr>
              <a:t>)</a:t>
            </a:r>
            <a:endParaRPr sz="2000">
              <a:latin typeface="Arial"/>
              <a:cs typeface="Arial"/>
            </a:endParaRPr>
          </a:p>
          <a:p>
            <a:pPr marL="12700" marR="374015">
              <a:lnSpc>
                <a:spcPts val="2500"/>
              </a:lnSpc>
              <a:spcBef>
                <a:spcPts val="1380"/>
              </a:spcBef>
            </a:pP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spc="5" dirty="0">
                <a:latin typeface="Arial"/>
                <a:cs typeface="Arial"/>
              </a:rPr>
              <a:t>model</a:t>
            </a:r>
            <a:r>
              <a:rPr sz="2100" spc="60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can</a:t>
            </a:r>
            <a:r>
              <a:rPr sz="2100" spc="-155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then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be</a:t>
            </a:r>
            <a:r>
              <a:rPr sz="2100" spc="50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used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5" dirty="0">
                <a:latin typeface="Arial"/>
                <a:cs typeface="Arial"/>
              </a:rPr>
              <a:t>to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predict</a:t>
            </a:r>
            <a:r>
              <a:rPr sz="2100" spc="-6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region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of</a:t>
            </a:r>
            <a:r>
              <a:rPr sz="2100" spc="35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coding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-15" dirty="0">
                <a:latin typeface="Arial"/>
                <a:cs typeface="Arial"/>
              </a:rPr>
              <a:t>DNA  </a:t>
            </a:r>
            <a:r>
              <a:rPr sz="2100" spc="10" dirty="0">
                <a:latin typeface="Arial"/>
                <a:cs typeface="Arial"/>
              </a:rPr>
              <a:t>from </a:t>
            </a:r>
            <a:r>
              <a:rPr sz="2100" spc="-5" dirty="0">
                <a:latin typeface="Arial"/>
                <a:cs typeface="Arial"/>
              </a:rPr>
              <a:t>a </a:t>
            </a:r>
            <a:r>
              <a:rPr sz="2100" spc="25" dirty="0">
                <a:latin typeface="Arial"/>
                <a:cs typeface="Arial"/>
              </a:rPr>
              <a:t>given</a:t>
            </a:r>
            <a:r>
              <a:rPr sz="2100" spc="-155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sequence.</a:t>
            </a:r>
            <a:endParaRPr sz="2100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513079" y="158750"/>
            <a:ext cx="9652000" cy="7239000"/>
          </a:xfrm>
          <a:custGeom>
            <a:avLst/>
            <a:gdLst/>
            <a:ahLst/>
            <a:cxnLst/>
            <a:rect l="l" t="t" r="r" b="b"/>
            <a:pathLst>
              <a:path w="9652000" h="7239000">
                <a:moveTo>
                  <a:pt x="0" y="0"/>
                </a:moveTo>
                <a:lnTo>
                  <a:pt x="9652000" y="0"/>
                </a:lnTo>
                <a:lnTo>
                  <a:pt x="9652000" y="7239000"/>
                </a:lnTo>
                <a:lnTo>
                  <a:pt x="0" y="7239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TextBox 17"/>
          <p:cNvSpPr txBox="1"/>
          <p:nvPr/>
        </p:nvSpPr>
        <p:spPr>
          <a:xfrm>
            <a:off x="6869427" y="1706945"/>
            <a:ext cx="163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AT 60% CG 40%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079500" y="1644650"/>
            <a:ext cx="163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AT 40% CG 60%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09277"/>
            <a:ext cx="8051165" cy="606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mtClean="0"/>
              <a:t>... and so it goes ...</a:t>
            </a:r>
            <a:endParaRPr spc="-5" dirty="0"/>
          </a:p>
        </p:txBody>
      </p:sp>
      <p:sp>
        <p:nvSpPr>
          <p:cNvPr id="3" name="object 3"/>
          <p:cNvSpPr/>
          <p:nvPr/>
        </p:nvSpPr>
        <p:spPr>
          <a:xfrm>
            <a:off x="4291329" y="2614014"/>
            <a:ext cx="1041400" cy="80645"/>
          </a:xfrm>
          <a:custGeom>
            <a:avLst/>
            <a:gdLst/>
            <a:ahLst/>
            <a:cxnLst/>
            <a:rect l="l" t="t" r="r" b="b"/>
            <a:pathLst>
              <a:path w="1041400" h="80644">
                <a:moveTo>
                  <a:pt x="960860" y="0"/>
                </a:moveTo>
                <a:lnTo>
                  <a:pt x="960860" y="27580"/>
                </a:lnTo>
                <a:lnTo>
                  <a:pt x="0" y="27579"/>
                </a:lnTo>
                <a:lnTo>
                  <a:pt x="0" y="52992"/>
                </a:lnTo>
                <a:lnTo>
                  <a:pt x="960860" y="52992"/>
                </a:lnTo>
                <a:lnTo>
                  <a:pt x="960860" y="80573"/>
                </a:lnTo>
                <a:lnTo>
                  <a:pt x="1041400" y="40286"/>
                </a:lnTo>
                <a:lnTo>
                  <a:pt x="96086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91329" y="2855311"/>
            <a:ext cx="965200" cy="80645"/>
          </a:xfrm>
          <a:custGeom>
            <a:avLst/>
            <a:gdLst/>
            <a:ahLst/>
            <a:cxnLst/>
            <a:rect l="l" t="t" r="r" b="b"/>
            <a:pathLst>
              <a:path w="965200" h="80644">
                <a:moveTo>
                  <a:pt x="80538" y="0"/>
                </a:moveTo>
                <a:lnTo>
                  <a:pt x="0" y="40286"/>
                </a:lnTo>
                <a:lnTo>
                  <a:pt x="80538" y="80575"/>
                </a:lnTo>
                <a:lnTo>
                  <a:pt x="80538" y="52993"/>
                </a:lnTo>
                <a:lnTo>
                  <a:pt x="965200" y="52994"/>
                </a:lnTo>
                <a:lnTo>
                  <a:pt x="965200" y="27583"/>
                </a:lnTo>
                <a:lnTo>
                  <a:pt x="80538" y="27581"/>
                </a:lnTo>
                <a:lnTo>
                  <a:pt x="805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087368" y="1829461"/>
            <a:ext cx="982344" cy="354965"/>
          </a:xfrm>
          <a:custGeom>
            <a:avLst/>
            <a:gdLst/>
            <a:ahLst/>
            <a:cxnLst/>
            <a:rect l="l" t="t" r="r" b="b"/>
            <a:pathLst>
              <a:path w="982345" h="354964">
                <a:moveTo>
                  <a:pt x="8122" y="0"/>
                </a:moveTo>
                <a:lnTo>
                  <a:pt x="0" y="24077"/>
                </a:lnTo>
                <a:lnTo>
                  <a:pt x="901590" y="328509"/>
                </a:lnTo>
                <a:lnTo>
                  <a:pt x="892773" y="354643"/>
                </a:lnTo>
                <a:lnTo>
                  <a:pt x="981961" y="342238"/>
                </a:lnTo>
                <a:lnTo>
                  <a:pt x="918530" y="278300"/>
                </a:lnTo>
                <a:lnTo>
                  <a:pt x="909713" y="304432"/>
                </a:lnTo>
                <a:lnTo>
                  <a:pt x="81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567429" y="1829387"/>
            <a:ext cx="1045844" cy="356870"/>
          </a:xfrm>
          <a:custGeom>
            <a:avLst/>
            <a:gdLst/>
            <a:ahLst/>
            <a:cxnLst/>
            <a:rect l="l" t="t" r="r" b="b"/>
            <a:pathLst>
              <a:path w="1045845" h="356869">
                <a:moveTo>
                  <a:pt x="1037562" y="0"/>
                </a:moveTo>
                <a:lnTo>
                  <a:pt x="72938" y="305856"/>
                </a:lnTo>
                <a:lnTo>
                  <a:pt x="64608" y="279563"/>
                </a:lnTo>
                <a:lnTo>
                  <a:pt x="0" y="342311"/>
                </a:lnTo>
                <a:lnTo>
                  <a:pt x="88941" y="356373"/>
                </a:lnTo>
                <a:lnTo>
                  <a:pt x="80611" y="330080"/>
                </a:lnTo>
                <a:lnTo>
                  <a:pt x="1045236" y="24223"/>
                </a:lnTo>
                <a:lnTo>
                  <a:pt x="103756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18004" y="2552711"/>
            <a:ext cx="697230" cy="673100"/>
          </a:xfrm>
          <a:custGeom>
            <a:avLst/>
            <a:gdLst/>
            <a:ahLst/>
            <a:cxnLst/>
            <a:rect l="l" t="t" r="r" b="b"/>
            <a:pathLst>
              <a:path w="697230" h="673100">
                <a:moveTo>
                  <a:pt x="361011" y="0"/>
                </a:moveTo>
                <a:lnTo>
                  <a:pt x="287327" y="6830"/>
                </a:lnTo>
                <a:lnTo>
                  <a:pt x="219861" y="26435"/>
                </a:lnTo>
                <a:lnTo>
                  <a:pt x="158769" y="57434"/>
                </a:lnTo>
                <a:lnTo>
                  <a:pt x="105497" y="98507"/>
                </a:lnTo>
                <a:lnTo>
                  <a:pt x="61498" y="148347"/>
                </a:lnTo>
                <a:lnTo>
                  <a:pt x="28249" y="205633"/>
                </a:lnTo>
                <a:lnTo>
                  <a:pt x="7252" y="268999"/>
                </a:lnTo>
                <a:lnTo>
                  <a:pt x="0" y="336995"/>
                </a:lnTo>
                <a:lnTo>
                  <a:pt x="7447" y="404959"/>
                </a:lnTo>
                <a:lnTo>
                  <a:pt x="28610" y="468233"/>
                </a:lnTo>
                <a:lnTo>
                  <a:pt x="61989" y="525400"/>
                </a:lnTo>
                <a:lnTo>
                  <a:pt x="106088" y="575111"/>
                </a:lnTo>
                <a:lnTo>
                  <a:pt x="159440" y="616057"/>
                </a:lnTo>
                <a:lnTo>
                  <a:pt x="220597" y="646922"/>
                </a:lnTo>
                <a:lnTo>
                  <a:pt x="288110" y="666382"/>
                </a:lnTo>
                <a:lnTo>
                  <a:pt x="360982" y="673063"/>
                </a:lnTo>
                <a:lnTo>
                  <a:pt x="412828" y="669442"/>
                </a:lnTo>
                <a:lnTo>
                  <a:pt x="464441" y="658633"/>
                </a:lnTo>
                <a:lnTo>
                  <a:pt x="513327" y="641070"/>
                </a:lnTo>
                <a:lnTo>
                  <a:pt x="558775" y="617189"/>
                </a:lnTo>
                <a:lnTo>
                  <a:pt x="601480" y="586243"/>
                </a:lnTo>
                <a:lnTo>
                  <a:pt x="637627" y="551014"/>
                </a:lnTo>
                <a:lnTo>
                  <a:pt x="648346" y="535693"/>
                </a:lnTo>
                <a:lnTo>
                  <a:pt x="672317" y="550664"/>
                </a:lnTo>
                <a:lnTo>
                  <a:pt x="680807" y="460980"/>
                </a:lnTo>
                <a:lnTo>
                  <a:pt x="603998" y="507994"/>
                </a:lnTo>
                <a:lnTo>
                  <a:pt x="626770" y="522217"/>
                </a:lnTo>
                <a:lnTo>
                  <a:pt x="617969" y="534798"/>
                </a:lnTo>
                <a:lnTo>
                  <a:pt x="584428" y="567387"/>
                </a:lnTo>
                <a:lnTo>
                  <a:pt x="546912" y="594720"/>
                </a:lnTo>
                <a:lnTo>
                  <a:pt x="504686" y="617175"/>
                </a:lnTo>
                <a:lnTo>
                  <a:pt x="459179" y="633773"/>
                </a:lnTo>
                <a:lnTo>
                  <a:pt x="411060" y="644093"/>
                </a:lnTo>
                <a:lnTo>
                  <a:pt x="360250" y="647640"/>
                </a:lnTo>
                <a:lnTo>
                  <a:pt x="292472" y="641269"/>
                </a:lnTo>
                <a:lnTo>
                  <a:pt x="229558" y="623062"/>
                </a:lnTo>
                <a:lnTo>
                  <a:pt x="172676" y="594278"/>
                </a:lnTo>
                <a:lnTo>
                  <a:pt x="123174" y="556200"/>
                </a:lnTo>
                <a:lnTo>
                  <a:pt x="82393" y="510122"/>
                </a:lnTo>
                <a:lnTo>
                  <a:pt x="51658" y="457332"/>
                </a:lnTo>
                <a:lnTo>
                  <a:pt x="32263" y="399080"/>
                </a:lnTo>
                <a:lnTo>
                  <a:pt x="25499" y="336537"/>
                </a:lnTo>
                <a:lnTo>
                  <a:pt x="32263" y="273989"/>
                </a:lnTo>
                <a:lnTo>
                  <a:pt x="51658" y="215737"/>
                </a:lnTo>
                <a:lnTo>
                  <a:pt x="82393" y="162946"/>
                </a:lnTo>
                <a:lnTo>
                  <a:pt x="123174" y="116867"/>
                </a:lnTo>
                <a:lnTo>
                  <a:pt x="172676" y="78789"/>
                </a:lnTo>
                <a:lnTo>
                  <a:pt x="229558" y="50004"/>
                </a:lnTo>
                <a:lnTo>
                  <a:pt x="292472" y="31794"/>
                </a:lnTo>
                <a:lnTo>
                  <a:pt x="360236" y="25421"/>
                </a:lnTo>
                <a:lnTo>
                  <a:pt x="411920" y="29151"/>
                </a:lnTo>
                <a:lnTo>
                  <a:pt x="461594" y="40048"/>
                </a:lnTo>
                <a:lnTo>
                  <a:pt x="508400" y="57624"/>
                </a:lnTo>
                <a:lnTo>
                  <a:pt x="551606" y="81398"/>
                </a:lnTo>
                <a:lnTo>
                  <a:pt x="590483" y="110879"/>
                </a:lnTo>
                <a:lnTo>
                  <a:pt x="624312" y="145581"/>
                </a:lnTo>
                <a:lnTo>
                  <a:pt x="652382" y="185018"/>
                </a:lnTo>
                <a:lnTo>
                  <a:pt x="674457" y="229664"/>
                </a:lnTo>
                <a:lnTo>
                  <a:pt x="697224" y="218395"/>
                </a:lnTo>
                <a:lnTo>
                  <a:pt x="673661" y="171104"/>
                </a:lnTo>
                <a:lnTo>
                  <a:pt x="643181" y="128540"/>
                </a:lnTo>
                <a:lnTo>
                  <a:pt x="606585" y="91203"/>
                </a:lnTo>
                <a:lnTo>
                  <a:pt x="564659" y="59579"/>
                </a:lnTo>
                <a:lnTo>
                  <a:pt x="518182" y="34156"/>
                </a:lnTo>
                <a:lnTo>
                  <a:pt x="467925" y="15421"/>
                </a:lnTo>
                <a:lnTo>
                  <a:pt x="414661" y="3870"/>
                </a:lnTo>
                <a:lnTo>
                  <a:pt x="3610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048326" y="2552718"/>
            <a:ext cx="634365" cy="673735"/>
          </a:xfrm>
          <a:custGeom>
            <a:avLst/>
            <a:gdLst/>
            <a:ahLst/>
            <a:cxnLst/>
            <a:rect l="l" t="t" r="r" b="b"/>
            <a:pathLst>
              <a:path w="634365" h="673735">
                <a:moveTo>
                  <a:pt x="307912" y="27"/>
                </a:moveTo>
                <a:lnTo>
                  <a:pt x="257006" y="3870"/>
                </a:lnTo>
                <a:lnTo>
                  <a:pt x="208422" y="15476"/>
                </a:lnTo>
                <a:lnTo>
                  <a:pt x="162610" y="34306"/>
                </a:lnTo>
                <a:lnTo>
                  <a:pt x="120289" y="59844"/>
                </a:lnTo>
                <a:lnTo>
                  <a:pt x="82166" y="91577"/>
                </a:lnTo>
                <a:lnTo>
                  <a:pt x="48940" y="128992"/>
                </a:lnTo>
                <a:lnTo>
                  <a:pt x="21316" y="171580"/>
                </a:lnTo>
                <a:lnTo>
                  <a:pt x="0" y="218827"/>
                </a:lnTo>
                <a:lnTo>
                  <a:pt x="23180" y="229217"/>
                </a:lnTo>
                <a:lnTo>
                  <a:pt x="43186" y="184542"/>
                </a:lnTo>
                <a:lnTo>
                  <a:pt x="68613" y="145097"/>
                </a:lnTo>
                <a:lnTo>
                  <a:pt x="99202" y="110450"/>
                </a:lnTo>
                <a:lnTo>
                  <a:pt x="134296" y="81065"/>
                </a:lnTo>
                <a:lnTo>
                  <a:pt x="173234" y="57409"/>
                </a:lnTo>
                <a:lnTo>
                  <a:pt x="215360" y="39941"/>
                </a:lnTo>
                <a:lnTo>
                  <a:pt x="260026" y="29122"/>
                </a:lnTo>
                <a:lnTo>
                  <a:pt x="306448" y="25424"/>
                </a:lnTo>
                <a:lnTo>
                  <a:pt x="367389" y="31751"/>
                </a:lnTo>
                <a:lnTo>
                  <a:pt x="423978" y="49837"/>
                </a:lnTo>
                <a:lnTo>
                  <a:pt x="475222" y="78470"/>
                </a:lnTo>
                <a:lnTo>
                  <a:pt x="519910" y="116425"/>
                </a:lnTo>
                <a:lnTo>
                  <a:pt x="556806" y="162459"/>
                </a:lnTo>
                <a:lnTo>
                  <a:pt x="584674" y="215311"/>
                </a:lnTo>
                <a:lnTo>
                  <a:pt x="602294" y="273738"/>
                </a:lnTo>
                <a:lnTo>
                  <a:pt x="608443" y="336529"/>
                </a:lnTo>
                <a:lnTo>
                  <a:pt x="602294" y="399317"/>
                </a:lnTo>
                <a:lnTo>
                  <a:pt x="584674" y="457741"/>
                </a:lnTo>
                <a:lnTo>
                  <a:pt x="556806" y="510593"/>
                </a:lnTo>
                <a:lnTo>
                  <a:pt x="519910" y="556627"/>
                </a:lnTo>
                <a:lnTo>
                  <a:pt x="475222" y="594582"/>
                </a:lnTo>
                <a:lnTo>
                  <a:pt x="423978" y="623214"/>
                </a:lnTo>
                <a:lnTo>
                  <a:pt x="367389" y="641297"/>
                </a:lnTo>
                <a:lnTo>
                  <a:pt x="306433" y="647623"/>
                </a:lnTo>
                <a:lnTo>
                  <a:pt x="261592" y="644166"/>
                </a:lnTo>
                <a:lnTo>
                  <a:pt x="218307" y="634041"/>
                </a:lnTo>
                <a:lnTo>
                  <a:pt x="177326" y="617665"/>
                </a:lnTo>
                <a:lnTo>
                  <a:pt x="139244" y="595442"/>
                </a:lnTo>
                <a:lnTo>
                  <a:pt x="104661" y="567777"/>
                </a:lnTo>
                <a:lnTo>
                  <a:pt x="74367" y="535275"/>
                </a:lnTo>
                <a:lnTo>
                  <a:pt x="67534" y="524432"/>
                </a:lnTo>
                <a:lnTo>
                  <a:pt x="90957" y="511112"/>
                </a:lnTo>
                <a:lnTo>
                  <a:pt x="16148" y="460973"/>
                </a:lnTo>
                <a:lnTo>
                  <a:pt x="20938" y="550929"/>
                </a:lnTo>
                <a:lnTo>
                  <a:pt x="45429" y="537002"/>
                </a:lnTo>
                <a:lnTo>
                  <a:pt x="53943" y="550514"/>
                </a:lnTo>
                <a:lnTo>
                  <a:pt x="86716" y="585786"/>
                </a:lnTo>
                <a:lnTo>
                  <a:pt x="124108" y="615871"/>
                </a:lnTo>
                <a:lnTo>
                  <a:pt x="165342" y="640090"/>
                </a:lnTo>
                <a:lnTo>
                  <a:pt x="209774" y="657994"/>
                </a:lnTo>
                <a:lnTo>
                  <a:pt x="256754" y="669132"/>
                </a:lnTo>
                <a:lnTo>
                  <a:pt x="306387" y="673107"/>
                </a:lnTo>
                <a:lnTo>
                  <a:pt x="372181" y="666348"/>
                </a:lnTo>
                <a:lnTo>
                  <a:pt x="433729" y="646774"/>
                </a:lnTo>
                <a:lnTo>
                  <a:pt x="489409" y="615762"/>
                </a:lnTo>
                <a:lnTo>
                  <a:pt x="537893" y="574686"/>
                </a:lnTo>
                <a:lnTo>
                  <a:pt x="577886" y="524913"/>
                </a:lnTo>
                <a:lnTo>
                  <a:pt x="608093" y="467791"/>
                </a:lnTo>
                <a:lnTo>
                  <a:pt x="627211" y="404672"/>
                </a:lnTo>
                <a:lnTo>
                  <a:pt x="633924" y="336944"/>
                </a:lnTo>
                <a:lnTo>
                  <a:pt x="627371" y="269198"/>
                </a:lnTo>
                <a:lnTo>
                  <a:pt x="608404" y="206018"/>
                </a:lnTo>
                <a:lnTo>
                  <a:pt x="578331" y="148816"/>
                </a:lnTo>
                <a:lnTo>
                  <a:pt x="538459" y="98948"/>
                </a:lnTo>
                <a:lnTo>
                  <a:pt x="490087" y="57762"/>
                </a:lnTo>
                <a:lnTo>
                  <a:pt x="434508" y="26615"/>
                </a:lnTo>
                <a:lnTo>
                  <a:pt x="373038" y="6880"/>
                </a:lnTo>
                <a:lnTo>
                  <a:pt x="307912" y="2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7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5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27305" algn="ct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99695">
                        <a:lnSpc>
                          <a:spcPts val="1995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5240" algn="ct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ts val="195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3175" algn="ct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7795">
                        <a:lnSpc>
                          <a:spcPts val="190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39370" algn="ct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99695">
                        <a:lnSpc>
                          <a:spcPts val="193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6350" algn="ct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76225" algn="r">
                        <a:lnSpc>
                          <a:spcPts val="1995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algn="ct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63525" algn="r">
                        <a:lnSpc>
                          <a:spcPts val="195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L="8890" algn="ct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50825" algn="r">
                        <a:lnSpc>
                          <a:spcPts val="190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8415" algn="ct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25425" algn="r">
                        <a:lnSpc>
                          <a:spcPts val="193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3812244" y="170694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584106" y="170694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698174" y="231823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37096" y="2996701"/>
            <a:ext cx="6223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5" dirty="0">
                <a:latin typeface="Arial"/>
                <a:cs typeface="Arial"/>
              </a:rPr>
              <a:t>-­1.322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798764" y="2674262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837997" y="4112531"/>
            <a:ext cx="2200275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25" dirty="0">
                <a:solidFill>
                  <a:srgbClr val="333399"/>
                </a:solidFill>
                <a:latin typeface="Courier New"/>
                <a:cs typeface="Courier New"/>
              </a:rPr>
              <a:t>GGCACTGA</a:t>
            </a:r>
            <a:r>
              <a:rPr sz="3200" b="1" spc="-25" dirty="0">
                <a:solidFill>
                  <a:srgbClr val="99070E"/>
                </a:solidFill>
                <a:latin typeface="Courier New"/>
                <a:cs typeface="Courier New"/>
              </a:rPr>
              <a:t>A</a:t>
            </a:r>
            <a:endParaRPr sz="3200">
              <a:latin typeface="Courier New"/>
              <a:cs typeface="Courier New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718006" y="5037093"/>
            <a:ext cx="9161780" cy="1242695"/>
            <a:chOff x="718006" y="5037093"/>
            <a:chExt cx="9161780" cy="1242695"/>
          </a:xfrm>
        </p:grpSpPr>
        <p:sp>
          <p:nvSpPr>
            <p:cNvPr id="19" name="object 19"/>
            <p:cNvSpPr/>
            <p:nvPr/>
          </p:nvSpPr>
          <p:spPr>
            <a:xfrm>
              <a:off x="733246" y="5052333"/>
              <a:ext cx="9131300" cy="1212215"/>
            </a:xfrm>
            <a:custGeom>
              <a:avLst/>
              <a:gdLst/>
              <a:ahLst/>
              <a:cxnLst/>
              <a:rect l="l" t="t" r="r" b="b"/>
              <a:pathLst>
                <a:path w="9131300" h="1212214">
                  <a:moveTo>
                    <a:pt x="924522" y="0"/>
                  </a:moveTo>
                  <a:lnTo>
                    <a:pt x="924522" y="1211974"/>
                  </a:lnTo>
                </a:path>
                <a:path w="9131300" h="1212214">
                  <a:moveTo>
                    <a:pt x="1832265" y="0"/>
                  </a:moveTo>
                  <a:lnTo>
                    <a:pt x="1832265" y="1211974"/>
                  </a:lnTo>
                </a:path>
                <a:path w="9131300" h="1212214">
                  <a:moveTo>
                    <a:pt x="2743364" y="0"/>
                  </a:moveTo>
                  <a:lnTo>
                    <a:pt x="2743364" y="1211974"/>
                  </a:lnTo>
                </a:path>
                <a:path w="9131300" h="1212214">
                  <a:moveTo>
                    <a:pt x="3654464" y="0"/>
                  </a:moveTo>
                  <a:lnTo>
                    <a:pt x="3654464" y="1211974"/>
                  </a:lnTo>
                </a:path>
                <a:path w="9131300" h="1212214">
                  <a:moveTo>
                    <a:pt x="4565563" y="0"/>
                  </a:moveTo>
                  <a:lnTo>
                    <a:pt x="4565563" y="1211974"/>
                  </a:lnTo>
                </a:path>
                <a:path w="9131300" h="1212214">
                  <a:moveTo>
                    <a:pt x="5473307" y="0"/>
                  </a:moveTo>
                  <a:lnTo>
                    <a:pt x="5473307" y="1211974"/>
                  </a:lnTo>
                </a:path>
                <a:path w="9131300" h="1212214">
                  <a:moveTo>
                    <a:pt x="6386084" y="0"/>
                  </a:moveTo>
                  <a:lnTo>
                    <a:pt x="6386084" y="1211974"/>
                  </a:lnTo>
                </a:path>
                <a:path w="9131300" h="1212214">
                  <a:moveTo>
                    <a:pt x="7295505" y="0"/>
                  </a:moveTo>
                  <a:lnTo>
                    <a:pt x="7295505" y="1211974"/>
                  </a:lnTo>
                </a:path>
                <a:path w="9131300" h="1212214">
                  <a:moveTo>
                    <a:pt x="8206604" y="0"/>
                  </a:moveTo>
                  <a:lnTo>
                    <a:pt x="8206604" y="1211974"/>
                  </a:lnTo>
                </a:path>
                <a:path w="9131300" h="1212214">
                  <a:moveTo>
                    <a:pt x="0" y="409586"/>
                  </a:moveTo>
                  <a:lnTo>
                    <a:pt x="9131126" y="409586"/>
                  </a:lnTo>
                </a:path>
                <a:path w="9131300" h="1212214">
                  <a:moveTo>
                    <a:pt x="0" y="802387"/>
                  </a:moveTo>
                  <a:lnTo>
                    <a:pt x="9131126" y="802387"/>
                  </a:lnTo>
                </a:path>
              </a:pathLst>
            </a:custGeom>
            <a:ln w="1342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733246" y="5052333"/>
              <a:ext cx="9131300" cy="1212215"/>
            </a:xfrm>
            <a:custGeom>
              <a:avLst/>
              <a:gdLst/>
              <a:ahLst/>
              <a:cxnLst/>
              <a:rect l="l" t="t" r="r" b="b"/>
              <a:pathLst>
                <a:path w="9131300" h="1212214">
                  <a:moveTo>
                    <a:pt x="15100" y="0"/>
                  </a:moveTo>
                  <a:lnTo>
                    <a:pt x="15100" y="1211974"/>
                  </a:lnTo>
                </a:path>
                <a:path w="9131300" h="1212214">
                  <a:moveTo>
                    <a:pt x="9116025" y="0"/>
                  </a:moveTo>
                  <a:lnTo>
                    <a:pt x="9116025" y="1211974"/>
                  </a:lnTo>
                </a:path>
                <a:path w="9131300" h="1212214">
                  <a:moveTo>
                    <a:pt x="0" y="15107"/>
                  </a:moveTo>
                  <a:lnTo>
                    <a:pt x="9131126" y="15107"/>
                  </a:lnTo>
                </a:path>
                <a:path w="9131300" h="1212214">
                  <a:moveTo>
                    <a:pt x="0" y="1196866"/>
                  </a:moveTo>
                  <a:lnTo>
                    <a:pt x="9131126" y="1196866"/>
                  </a:lnTo>
                </a:path>
              </a:pathLst>
            </a:custGeom>
            <a:ln w="3020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2021786" y="5092554"/>
            <a:ext cx="17399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G</a:t>
            </a:r>
            <a:endParaRPr sz="15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929530" y="5092554"/>
            <a:ext cx="17399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G</a:t>
            </a:r>
            <a:endParaRPr sz="15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840629" y="5092554"/>
            <a:ext cx="16319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C</a:t>
            </a:r>
            <a:endParaRPr sz="150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751728" y="5092554"/>
            <a:ext cx="16319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A</a:t>
            </a:r>
            <a:endParaRPr sz="15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662828" y="5092554"/>
            <a:ext cx="16319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C</a:t>
            </a:r>
            <a:endParaRPr sz="15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583272" y="5092554"/>
            <a:ext cx="14224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T</a:t>
            </a:r>
            <a:endParaRPr sz="15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7483383" y="5092554"/>
            <a:ext cx="17399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G</a:t>
            </a:r>
            <a:endParaRPr sz="15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8392770" y="5092554"/>
            <a:ext cx="16319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A</a:t>
            </a:r>
            <a:endParaRPr sz="1500">
              <a:latin typeface="Arial"/>
              <a:cs typeface="Ari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9303903" y="5092554"/>
            <a:ext cx="16319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A</a:t>
            </a:r>
            <a:endParaRPr sz="1500">
              <a:latin typeface="Arial"/>
              <a:cs typeface="Aria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112398" y="5487206"/>
            <a:ext cx="16319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H</a:t>
            </a:r>
            <a:endParaRPr sz="1500">
              <a:latin typeface="Arial"/>
              <a:cs typeface="Aria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882120" y="5487206"/>
            <a:ext cx="4445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0" dirty="0">
                <a:latin typeface="Arial"/>
                <a:cs typeface="Arial"/>
              </a:rPr>
              <a:t>-­</a:t>
            </a:r>
            <a:r>
              <a:rPr sz="1500" spc="-40" dirty="0">
                <a:latin typeface="Arial"/>
                <a:cs typeface="Arial"/>
              </a:rPr>
              <a:t>2</a:t>
            </a:r>
            <a:r>
              <a:rPr sz="1500" spc="-25" dirty="0">
                <a:latin typeface="Arial"/>
                <a:cs typeface="Arial"/>
              </a:rPr>
              <a:t>.</a:t>
            </a:r>
            <a:r>
              <a:rPr sz="1500" spc="-40" dirty="0">
                <a:latin typeface="Arial"/>
                <a:cs typeface="Arial"/>
              </a:rPr>
              <a:t>73</a:t>
            </a:r>
            <a:endParaRPr sz="150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789864" y="5487206"/>
            <a:ext cx="4445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0" dirty="0">
                <a:latin typeface="Arial"/>
                <a:cs typeface="Arial"/>
              </a:rPr>
              <a:t>-­</a:t>
            </a:r>
            <a:r>
              <a:rPr sz="1500" spc="-40" dirty="0">
                <a:latin typeface="Arial"/>
                <a:cs typeface="Arial"/>
              </a:rPr>
              <a:t>5</a:t>
            </a:r>
            <a:r>
              <a:rPr sz="1500" spc="-25" dirty="0">
                <a:latin typeface="Arial"/>
                <a:cs typeface="Arial"/>
              </a:rPr>
              <a:t>.</a:t>
            </a:r>
            <a:r>
              <a:rPr sz="1500" spc="-40" dirty="0">
                <a:latin typeface="Arial"/>
                <a:cs typeface="Arial"/>
              </a:rPr>
              <a:t>47</a:t>
            </a:r>
            <a:endParaRPr sz="15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700964" y="5487206"/>
            <a:ext cx="4445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0" dirty="0">
                <a:latin typeface="Arial"/>
                <a:cs typeface="Arial"/>
              </a:rPr>
              <a:t>-­</a:t>
            </a:r>
            <a:r>
              <a:rPr sz="1500" spc="-40" dirty="0">
                <a:latin typeface="Arial"/>
                <a:cs typeface="Arial"/>
              </a:rPr>
              <a:t>8</a:t>
            </a:r>
            <a:r>
              <a:rPr sz="1500" spc="-25" dirty="0">
                <a:latin typeface="Arial"/>
                <a:cs typeface="Arial"/>
              </a:rPr>
              <a:t>.</a:t>
            </a:r>
            <a:r>
              <a:rPr sz="1500" spc="-40" dirty="0">
                <a:latin typeface="Arial"/>
                <a:cs typeface="Arial"/>
              </a:rPr>
              <a:t>21</a:t>
            </a:r>
            <a:endParaRPr sz="150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4573928" y="5487206"/>
            <a:ext cx="53848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0" dirty="0">
                <a:latin typeface="Arial"/>
                <a:cs typeface="Arial"/>
              </a:rPr>
              <a:t>-­</a:t>
            </a:r>
            <a:r>
              <a:rPr sz="1500" spc="-140" dirty="0">
                <a:latin typeface="Arial"/>
                <a:cs typeface="Arial"/>
              </a:rPr>
              <a:t>1</a:t>
            </a:r>
            <a:r>
              <a:rPr sz="1500" spc="-40" dirty="0">
                <a:latin typeface="Arial"/>
                <a:cs typeface="Arial"/>
              </a:rPr>
              <a:t>1</a:t>
            </a:r>
            <a:r>
              <a:rPr sz="1500" spc="-25" dirty="0">
                <a:latin typeface="Arial"/>
                <a:cs typeface="Arial"/>
              </a:rPr>
              <a:t>.</a:t>
            </a:r>
            <a:r>
              <a:rPr sz="1500" spc="-40" dirty="0">
                <a:latin typeface="Arial"/>
                <a:cs typeface="Arial"/>
              </a:rPr>
              <a:t>5</a:t>
            </a:r>
            <a:r>
              <a:rPr sz="1500" spc="-5" dirty="0">
                <a:latin typeface="Arial"/>
                <a:cs typeface="Arial"/>
              </a:rPr>
              <a:t>3</a:t>
            </a:r>
            <a:endParaRPr sz="150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5472362" y="5487206"/>
            <a:ext cx="5461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0" dirty="0">
                <a:latin typeface="Arial"/>
                <a:cs typeface="Arial"/>
              </a:rPr>
              <a:t>-­</a:t>
            </a:r>
            <a:r>
              <a:rPr sz="1500" spc="-40" dirty="0">
                <a:latin typeface="Arial"/>
                <a:cs typeface="Arial"/>
              </a:rPr>
              <a:t>14</a:t>
            </a:r>
            <a:r>
              <a:rPr sz="1500" spc="-25" dirty="0">
                <a:latin typeface="Arial"/>
                <a:cs typeface="Arial"/>
              </a:rPr>
              <a:t>.</a:t>
            </a:r>
            <a:r>
              <a:rPr sz="1500" spc="-40" dirty="0">
                <a:latin typeface="Arial"/>
                <a:cs typeface="Arial"/>
              </a:rPr>
              <a:t>01</a:t>
            </a:r>
            <a:endParaRPr sz="1500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6570606" y="5487206"/>
            <a:ext cx="17843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" dirty="0">
                <a:latin typeface="Arial"/>
                <a:cs typeface="Arial"/>
              </a:rPr>
              <a:t>...</a:t>
            </a:r>
            <a:endParaRPr sz="150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9113368" y="5487206"/>
            <a:ext cx="5461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0" dirty="0">
                <a:latin typeface="Arial"/>
                <a:cs typeface="Arial"/>
              </a:rPr>
              <a:t>-­</a:t>
            </a:r>
            <a:r>
              <a:rPr sz="1500" spc="-40" dirty="0">
                <a:latin typeface="Arial"/>
                <a:cs typeface="Arial"/>
              </a:rPr>
              <a:t>25</a:t>
            </a:r>
            <a:r>
              <a:rPr sz="1500" spc="-25" dirty="0">
                <a:latin typeface="Arial"/>
                <a:cs typeface="Arial"/>
              </a:rPr>
              <a:t>.</a:t>
            </a:r>
            <a:r>
              <a:rPr sz="1500" spc="-40" dirty="0">
                <a:latin typeface="Arial"/>
                <a:cs typeface="Arial"/>
              </a:rPr>
              <a:t>65</a:t>
            </a:r>
            <a:endParaRPr sz="1500">
              <a:latin typeface="Arial"/>
              <a:cs typeface="Arial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2437130" y="5585815"/>
            <a:ext cx="6692900" cy="487045"/>
          </a:xfrm>
          <a:custGeom>
            <a:avLst/>
            <a:gdLst/>
            <a:ahLst/>
            <a:cxnLst/>
            <a:rect l="l" t="t" r="r" b="b"/>
            <a:pathLst>
              <a:path w="6692900" h="487045">
                <a:moveTo>
                  <a:pt x="330200" y="40297"/>
                </a:moveTo>
                <a:lnTo>
                  <a:pt x="249656" y="0"/>
                </a:lnTo>
                <a:lnTo>
                  <a:pt x="249656" y="27584"/>
                </a:lnTo>
                <a:lnTo>
                  <a:pt x="0" y="27584"/>
                </a:lnTo>
                <a:lnTo>
                  <a:pt x="0" y="52997"/>
                </a:lnTo>
                <a:lnTo>
                  <a:pt x="249656" y="52997"/>
                </a:lnTo>
                <a:lnTo>
                  <a:pt x="249656" y="80581"/>
                </a:lnTo>
                <a:lnTo>
                  <a:pt x="330200" y="40297"/>
                </a:lnTo>
                <a:close/>
              </a:path>
              <a:path w="6692900" h="487045">
                <a:moveTo>
                  <a:pt x="1206500" y="40297"/>
                </a:moveTo>
                <a:lnTo>
                  <a:pt x="1125956" y="0"/>
                </a:lnTo>
                <a:lnTo>
                  <a:pt x="1125956" y="27584"/>
                </a:lnTo>
                <a:lnTo>
                  <a:pt x="888987" y="27584"/>
                </a:lnTo>
                <a:lnTo>
                  <a:pt x="888987" y="52997"/>
                </a:lnTo>
                <a:lnTo>
                  <a:pt x="1125956" y="52997"/>
                </a:lnTo>
                <a:lnTo>
                  <a:pt x="1125956" y="80581"/>
                </a:lnTo>
                <a:lnTo>
                  <a:pt x="1206500" y="40297"/>
                </a:lnTo>
                <a:close/>
              </a:path>
              <a:path w="6692900" h="487045">
                <a:moveTo>
                  <a:pt x="2095500" y="446684"/>
                </a:moveTo>
                <a:lnTo>
                  <a:pt x="2078799" y="358165"/>
                </a:lnTo>
                <a:lnTo>
                  <a:pt x="2056853" y="374865"/>
                </a:lnTo>
                <a:lnTo>
                  <a:pt x="1864309" y="121500"/>
                </a:lnTo>
                <a:lnTo>
                  <a:pt x="1844078" y="136880"/>
                </a:lnTo>
                <a:lnTo>
                  <a:pt x="2036635" y="390245"/>
                </a:lnTo>
                <a:lnTo>
                  <a:pt x="2014689" y="406933"/>
                </a:lnTo>
                <a:lnTo>
                  <a:pt x="2095500" y="446684"/>
                </a:lnTo>
                <a:close/>
              </a:path>
              <a:path w="6692900" h="487045">
                <a:moveTo>
                  <a:pt x="3035300" y="433997"/>
                </a:moveTo>
                <a:lnTo>
                  <a:pt x="2954756" y="393700"/>
                </a:lnTo>
                <a:lnTo>
                  <a:pt x="2954756" y="421284"/>
                </a:lnTo>
                <a:lnTo>
                  <a:pt x="2717800" y="421284"/>
                </a:lnTo>
                <a:lnTo>
                  <a:pt x="2717800" y="446697"/>
                </a:lnTo>
                <a:lnTo>
                  <a:pt x="2954756" y="446697"/>
                </a:lnTo>
                <a:lnTo>
                  <a:pt x="2954756" y="474281"/>
                </a:lnTo>
                <a:lnTo>
                  <a:pt x="3035300" y="433997"/>
                </a:lnTo>
                <a:close/>
              </a:path>
              <a:path w="6692900" h="487045">
                <a:moveTo>
                  <a:pt x="4025900" y="446697"/>
                </a:moveTo>
                <a:lnTo>
                  <a:pt x="3945356" y="406400"/>
                </a:lnTo>
                <a:lnTo>
                  <a:pt x="3945356" y="433984"/>
                </a:lnTo>
                <a:lnTo>
                  <a:pt x="3708400" y="433984"/>
                </a:lnTo>
                <a:lnTo>
                  <a:pt x="3708400" y="459397"/>
                </a:lnTo>
                <a:lnTo>
                  <a:pt x="3945356" y="459397"/>
                </a:lnTo>
                <a:lnTo>
                  <a:pt x="3945356" y="486981"/>
                </a:lnTo>
                <a:lnTo>
                  <a:pt x="4025900" y="446697"/>
                </a:lnTo>
                <a:close/>
              </a:path>
              <a:path w="6692900" h="487045">
                <a:moveTo>
                  <a:pt x="4914900" y="446697"/>
                </a:moveTo>
                <a:lnTo>
                  <a:pt x="4834356" y="406400"/>
                </a:lnTo>
                <a:lnTo>
                  <a:pt x="4834356" y="433984"/>
                </a:lnTo>
                <a:lnTo>
                  <a:pt x="4597400" y="433984"/>
                </a:lnTo>
                <a:lnTo>
                  <a:pt x="4597400" y="459397"/>
                </a:lnTo>
                <a:lnTo>
                  <a:pt x="4834356" y="459397"/>
                </a:lnTo>
                <a:lnTo>
                  <a:pt x="4834356" y="486981"/>
                </a:lnTo>
                <a:lnTo>
                  <a:pt x="4914900" y="446697"/>
                </a:lnTo>
                <a:close/>
              </a:path>
              <a:path w="6692900" h="487045">
                <a:moveTo>
                  <a:pt x="5803900" y="446697"/>
                </a:moveTo>
                <a:lnTo>
                  <a:pt x="5723356" y="406400"/>
                </a:lnTo>
                <a:lnTo>
                  <a:pt x="5723356" y="433984"/>
                </a:lnTo>
                <a:lnTo>
                  <a:pt x="5473700" y="433984"/>
                </a:lnTo>
                <a:lnTo>
                  <a:pt x="5473700" y="459397"/>
                </a:lnTo>
                <a:lnTo>
                  <a:pt x="5723356" y="459397"/>
                </a:lnTo>
                <a:lnTo>
                  <a:pt x="5723356" y="486981"/>
                </a:lnTo>
                <a:lnTo>
                  <a:pt x="5803900" y="446697"/>
                </a:lnTo>
                <a:close/>
              </a:path>
              <a:path w="6692900" h="487045">
                <a:moveTo>
                  <a:pt x="6692900" y="446697"/>
                </a:moveTo>
                <a:lnTo>
                  <a:pt x="6612356" y="406400"/>
                </a:lnTo>
                <a:lnTo>
                  <a:pt x="6612356" y="433984"/>
                </a:lnTo>
                <a:lnTo>
                  <a:pt x="6362700" y="433984"/>
                </a:lnTo>
                <a:lnTo>
                  <a:pt x="6362700" y="459397"/>
                </a:lnTo>
                <a:lnTo>
                  <a:pt x="6612356" y="459397"/>
                </a:lnTo>
                <a:lnTo>
                  <a:pt x="6612356" y="486981"/>
                </a:lnTo>
                <a:lnTo>
                  <a:pt x="6692900" y="44669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7758662" y="2674262"/>
            <a:ext cx="6223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5" dirty="0">
                <a:latin typeface="Arial"/>
                <a:cs typeface="Arial"/>
              </a:rPr>
              <a:t>-­0.737</a:t>
            </a:r>
            <a:endParaRPr sz="1700">
              <a:latin typeface="Arial"/>
              <a:cs typeface="Aria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794194" y="5880179"/>
            <a:ext cx="8890635" cy="1335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3535">
              <a:lnSpc>
                <a:spcPct val="100000"/>
              </a:lnSpc>
              <a:spcBef>
                <a:spcPts val="100"/>
              </a:spcBef>
              <a:tabLst>
                <a:tab pos="1100455" algn="l"/>
                <a:tab pos="2007870" algn="l"/>
                <a:tab pos="2919095" algn="l"/>
                <a:tab pos="3779520" algn="l"/>
                <a:tab pos="4690745" algn="l"/>
                <a:tab pos="5788660" algn="l"/>
                <a:tab pos="8331200" algn="l"/>
              </a:tabLst>
            </a:pPr>
            <a:r>
              <a:rPr sz="1500" b="1" spc="-5" dirty="0">
                <a:latin typeface="Arial"/>
                <a:cs typeface="Arial"/>
              </a:rPr>
              <a:t>L	</a:t>
            </a:r>
            <a:r>
              <a:rPr sz="1500" spc="-100" dirty="0">
                <a:latin typeface="Arial"/>
                <a:cs typeface="Arial"/>
              </a:rPr>
              <a:t>-­3.32	-­6.06	-­8.79	</a:t>
            </a:r>
            <a:r>
              <a:rPr sz="1500" spc="-90" dirty="0">
                <a:latin typeface="Arial"/>
                <a:cs typeface="Arial"/>
              </a:rPr>
              <a:t>-­10.94	-­14.01	</a:t>
            </a:r>
            <a:r>
              <a:rPr sz="1500" spc="-15" dirty="0">
                <a:latin typeface="Arial"/>
                <a:cs typeface="Arial"/>
              </a:rPr>
              <a:t>...	</a:t>
            </a:r>
            <a:r>
              <a:rPr sz="1500" spc="-95" dirty="0">
                <a:latin typeface="Arial"/>
                <a:cs typeface="Arial"/>
              </a:rPr>
              <a:t>-­24.49</a:t>
            </a:r>
            <a:endParaRPr sz="15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450">
              <a:latin typeface="Arial"/>
              <a:cs typeface="Arial"/>
            </a:endParaRPr>
          </a:p>
          <a:p>
            <a:pPr marL="50800" marR="139065">
              <a:lnSpc>
                <a:spcPts val="1900"/>
              </a:lnSpc>
            </a:pPr>
            <a:r>
              <a:rPr sz="1600" spc="-10" dirty="0">
                <a:latin typeface="Arial"/>
                <a:cs typeface="Arial"/>
              </a:rPr>
              <a:t>We then compute </a:t>
            </a:r>
            <a:r>
              <a:rPr sz="1600" dirty="0">
                <a:latin typeface="Arial"/>
                <a:cs typeface="Arial"/>
              </a:rPr>
              <a:t>iteratively </a:t>
            </a:r>
            <a:r>
              <a:rPr sz="1600" spc="-15" dirty="0">
                <a:latin typeface="Arial"/>
                <a:cs typeface="Arial"/>
              </a:rPr>
              <a:t>the </a:t>
            </a:r>
            <a:r>
              <a:rPr sz="1600" spc="10" dirty="0">
                <a:latin typeface="Arial"/>
                <a:cs typeface="Arial"/>
              </a:rPr>
              <a:t>probabilities </a:t>
            </a:r>
            <a:r>
              <a:rPr sz="1600" spc="-5" dirty="0">
                <a:latin typeface="Arial"/>
                <a:cs typeface="Arial"/>
              </a:rPr>
              <a:t>p</a:t>
            </a:r>
            <a:r>
              <a:rPr sz="1650" spc="-7" baseline="-15151" dirty="0">
                <a:latin typeface="Arial"/>
                <a:cs typeface="Arial"/>
              </a:rPr>
              <a:t>H</a:t>
            </a:r>
            <a:r>
              <a:rPr sz="1600" spc="-5" dirty="0">
                <a:latin typeface="Arial"/>
                <a:cs typeface="Arial"/>
              </a:rPr>
              <a:t>(i,x) </a:t>
            </a:r>
            <a:r>
              <a:rPr sz="1600" spc="5" dirty="0">
                <a:latin typeface="Arial"/>
                <a:cs typeface="Arial"/>
              </a:rPr>
              <a:t>and </a:t>
            </a:r>
            <a:r>
              <a:rPr sz="1600" spc="-10" dirty="0">
                <a:latin typeface="Arial"/>
                <a:cs typeface="Arial"/>
              </a:rPr>
              <a:t>p</a:t>
            </a:r>
            <a:r>
              <a:rPr sz="1650" spc="-15" baseline="-15151" dirty="0">
                <a:latin typeface="Arial"/>
                <a:cs typeface="Arial"/>
              </a:rPr>
              <a:t>L</a:t>
            </a:r>
            <a:r>
              <a:rPr sz="1600" spc="-10" dirty="0">
                <a:latin typeface="Arial"/>
                <a:cs typeface="Arial"/>
              </a:rPr>
              <a:t>(i,x) that </a:t>
            </a:r>
            <a:r>
              <a:rPr sz="1600" spc="5" dirty="0">
                <a:latin typeface="Arial"/>
                <a:cs typeface="Arial"/>
              </a:rPr>
              <a:t>nucleotide </a:t>
            </a:r>
            <a:r>
              <a:rPr sz="1600" i="1" spc="-5" dirty="0">
                <a:latin typeface="Arial"/>
                <a:cs typeface="Arial"/>
              </a:rPr>
              <a:t>i </a:t>
            </a:r>
            <a:r>
              <a:rPr sz="1600" dirty="0">
                <a:latin typeface="Arial"/>
                <a:cs typeface="Arial"/>
              </a:rPr>
              <a:t>at </a:t>
            </a:r>
            <a:r>
              <a:rPr sz="1600" spc="5" dirty="0">
                <a:latin typeface="Arial"/>
                <a:cs typeface="Arial"/>
              </a:rPr>
              <a:t>position </a:t>
            </a:r>
            <a:r>
              <a:rPr sz="1600" i="1" spc="-5" dirty="0">
                <a:latin typeface="Arial"/>
                <a:cs typeface="Arial"/>
              </a:rPr>
              <a:t>x </a:t>
            </a:r>
            <a:r>
              <a:rPr sz="1600" spc="15" dirty="0">
                <a:latin typeface="Arial"/>
                <a:cs typeface="Arial"/>
              </a:rPr>
              <a:t>was  </a:t>
            </a:r>
            <a:r>
              <a:rPr sz="1600" spc="-10" dirty="0">
                <a:latin typeface="Arial"/>
                <a:cs typeface="Arial"/>
              </a:rPr>
              <a:t>emitted</a:t>
            </a:r>
            <a:r>
              <a:rPr sz="1600" spc="-3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by</a:t>
            </a:r>
            <a:r>
              <a:rPr sz="1600" spc="-40" dirty="0">
                <a:latin typeface="Arial"/>
                <a:cs typeface="Arial"/>
              </a:rPr>
              <a:t> </a:t>
            </a:r>
            <a:r>
              <a:rPr sz="1600" spc="-20" dirty="0">
                <a:latin typeface="Arial"/>
                <a:cs typeface="Arial"/>
              </a:rPr>
              <a:t>state</a:t>
            </a:r>
            <a:r>
              <a:rPr sz="1600" spc="70" dirty="0">
                <a:latin typeface="Arial"/>
                <a:cs typeface="Arial"/>
              </a:rPr>
              <a:t> </a:t>
            </a:r>
            <a:r>
              <a:rPr sz="1600" b="1" spc="-5" dirty="0">
                <a:latin typeface="Arial"/>
                <a:cs typeface="Arial"/>
              </a:rPr>
              <a:t>H</a:t>
            </a:r>
            <a:r>
              <a:rPr sz="1600" b="1" spc="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or</a:t>
            </a:r>
            <a:r>
              <a:rPr sz="1600" spc="-75" dirty="0">
                <a:latin typeface="Arial"/>
                <a:cs typeface="Arial"/>
              </a:rPr>
              <a:t> </a:t>
            </a:r>
            <a:r>
              <a:rPr sz="1600" b="1" spc="5" dirty="0">
                <a:latin typeface="Arial"/>
                <a:cs typeface="Arial"/>
              </a:rPr>
              <a:t>L</a:t>
            </a:r>
            <a:r>
              <a:rPr sz="1600" spc="5" dirty="0">
                <a:latin typeface="Arial"/>
                <a:cs typeface="Arial"/>
              </a:rPr>
              <a:t>,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respectively.</a:t>
            </a:r>
            <a:r>
              <a:rPr sz="1600" spc="-190" dirty="0">
                <a:latin typeface="Arial"/>
                <a:cs typeface="Arial"/>
              </a:rPr>
              <a:t> </a:t>
            </a:r>
            <a:r>
              <a:rPr sz="1600" spc="5" dirty="0">
                <a:latin typeface="Arial"/>
                <a:cs typeface="Arial"/>
              </a:rPr>
              <a:t>The</a:t>
            </a:r>
            <a:r>
              <a:rPr sz="1600" spc="-130" dirty="0">
                <a:latin typeface="Arial"/>
                <a:cs typeface="Arial"/>
              </a:rPr>
              <a:t> </a:t>
            </a:r>
            <a:r>
              <a:rPr sz="1600" spc="10" dirty="0">
                <a:latin typeface="Arial"/>
                <a:cs typeface="Arial"/>
              </a:rPr>
              <a:t>highest</a:t>
            </a:r>
            <a:r>
              <a:rPr sz="1600" spc="-85" dirty="0">
                <a:latin typeface="Arial"/>
                <a:cs typeface="Arial"/>
              </a:rPr>
              <a:t> </a:t>
            </a:r>
            <a:r>
              <a:rPr sz="1600" spc="5" dirty="0">
                <a:latin typeface="Arial"/>
                <a:cs typeface="Arial"/>
              </a:rPr>
              <a:t>probability</a:t>
            </a:r>
            <a:r>
              <a:rPr sz="1600" spc="-140" dirty="0">
                <a:latin typeface="Arial"/>
                <a:cs typeface="Arial"/>
              </a:rPr>
              <a:t> </a:t>
            </a:r>
            <a:r>
              <a:rPr sz="1600" spc="5" dirty="0">
                <a:latin typeface="Arial"/>
                <a:cs typeface="Arial"/>
              </a:rPr>
              <a:t>obtained</a:t>
            </a:r>
            <a:r>
              <a:rPr sz="1600" spc="-130" dirty="0">
                <a:latin typeface="Arial"/>
                <a:cs typeface="Arial"/>
              </a:rPr>
              <a:t> </a:t>
            </a:r>
            <a:r>
              <a:rPr sz="1600" spc="-15" dirty="0">
                <a:latin typeface="Arial"/>
                <a:cs typeface="Arial"/>
              </a:rPr>
              <a:t>for</a:t>
            </a:r>
            <a:r>
              <a:rPr sz="1600" spc="25" dirty="0">
                <a:latin typeface="Arial"/>
                <a:cs typeface="Arial"/>
              </a:rPr>
              <a:t> </a:t>
            </a:r>
            <a:r>
              <a:rPr sz="1600" spc="-15" dirty="0">
                <a:latin typeface="Arial"/>
                <a:cs typeface="Arial"/>
              </a:rPr>
              <a:t>the</a:t>
            </a:r>
            <a:r>
              <a:rPr sz="1600" spc="-30" dirty="0">
                <a:latin typeface="Arial"/>
                <a:cs typeface="Arial"/>
              </a:rPr>
              <a:t> </a:t>
            </a:r>
            <a:r>
              <a:rPr sz="1600" spc="5" dirty="0">
                <a:latin typeface="Arial"/>
                <a:cs typeface="Arial"/>
              </a:rPr>
              <a:t>nucleotide</a:t>
            </a:r>
            <a:r>
              <a:rPr sz="1600" spc="-13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at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15" dirty="0">
                <a:latin typeface="Arial"/>
                <a:cs typeface="Arial"/>
              </a:rPr>
              <a:t>the</a:t>
            </a:r>
            <a:r>
              <a:rPr sz="1600" spc="-30" dirty="0">
                <a:latin typeface="Arial"/>
                <a:cs typeface="Arial"/>
              </a:rPr>
              <a:t> </a:t>
            </a:r>
            <a:r>
              <a:rPr sz="1600" spc="10" dirty="0">
                <a:latin typeface="Arial"/>
                <a:cs typeface="Arial"/>
              </a:rPr>
              <a:t>last  </a:t>
            </a:r>
            <a:r>
              <a:rPr sz="1600" spc="5" dirty="0">
                <a:latin typeface="Arial"/>
                <a:cs typeface="Arial"/>
              </a:rPr>
              <a:t>position</a:t>
            </a:r>
            <a:r>
              <a:rPr sz="1600" spc="-130" dirty="0">
                <a:latin typeface="Arial"/>
                <a:cs typeface="Arial"/>
              </a:rPr>
              <a:t> </a:t>
            </a:r>
            <a:r>
              <a:rPr sz="1600" spc="15" dirty="0">
                <a:latin typeface="Arial"/>
                <a:cs typeface="Arial"/>
              </a:rPr>
              <a:t>is</a:t>
            </a:r>
            <a:r>
              <a:rPr sz="1600" spc="-35" dirty="0">
                <a:latin typeface="Arial"/>
                <a:cs typeface="Arial"/>
              </a:rPr>
              <a:t> </a:t>
            </a:r>
            <a:r>
              <a:rPr sz="1600" spc="-15" dirty="0">
                <a:latin typeface="Arial"/>
                <a:cs typeface="Arial"/>
              </a:rPr>
              <a:t>the</a:t>
            </a:r>
            <a:r>
              <a:rPr sz="1600" spc="-30" dirty="0">
                <a:latin typeface="Arial"/>
                <a:cs typeface="Arial"/>
              </a:rPr>
              <a:t> </a:t>
            </a:r>
            <a:r>
              <a:rPr sz="1600" spc="5" dirty="0">
                <a:latin typeface="Arial"/>
                <a:cs typeface="Arial"/>
              </a:rPr>
              <a:t>probability</a:t>
            </a:r>
            <a:r>
              <a:rPr sz="1600" spc="-13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of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-15" dirty="0">
                <a:latin typeface="Arial"/>
                <a:cs typeface="Arial"/>
              </a:rPr>
              <a:t>the</a:t>
            </a:r>
            <a:r>
              <a:rPr sz="1600" spc="-30" dirty="0">
                <a:latin typeface="Arial"/>
                <a:cs typeface="Arial"/>
              </a:rPr>
              <a:t> </a:t>
            </a:r>
            <a:r>
              <a:rPr sz="1600" spc="-10" dirty="0">
                <a:latin typeface="Arial"/>
                <a:cs typeface="Arial"/>
              </a:rPr>
              <a:t>most</a:t>
            </a:r>
            <a:r>
              <a:rPr sz="1600" spc="20" dirty="0">
                <a:latin typeface="Arial"/>
                <a:cs typeface="Arial"/>
              </a:rPr>
              <a:t> </a:t>
            </a:r>
            <a:r>
              <a:rPr sz="1600" spc="5" dirty="0">
                <a:latin typeface="Arial"/>
                <a:cs typeface="Arial"/>
              </a:rPr>
              <a:t>probable</a:t>
            </a:r>
            <a:r>
              <a:rPr sz="1600" spc="-12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path.</a:t>
            </a:r>
            <a:r>
              <a:rPr sz="1600" spc="-85" dirty="0">
                <a:latin typeface="Arial"/>
                <a:cs typeface="Arial"/>
              </a:rPr>
              <a:t> </a:t>
            </a:r>
            <a:r>
              <a:rPr sz="1600" spc="15" dirty="0">
                <a:latin typeface="Arial"/>
                <a:cs typeface="Arial"/>
              </a:rPr>
              <a:t>This</a:t>
            </a:r>
            <a:r>
              <a:rPr sz="1600" spc="-35" dirty="0">
                <a:latin typeface="Arial"/>
                <a:cs typeface="Arial"/>
              </a:rPr>
              <a:t> </a:t>
            </a:r>
            <a:r>
              <a:rPr sz="1600" spc="-10" dirty="0">
                <a:latin typeface="Arial"/>
                <a:cs typeface="Arial"/>
              </a:rPr>
              <a:t>path</a:t>
            </a:r>
            <a:r>
              <a:rPr sz="1600" spc="-2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can</a:t>
            </a:r>
            <a:r>
              <a:rPr sz="1600" spc="-3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be</a:t>
            </a:r>
            <a:r>
              <a:rPr sz="1600" spc="-25" dirty="0">
                <a:latin typeface="Arial"/>
                <a:cs typeface="Arial"/>
              </a:rPr>
              <a:t> </a:t>
            </a:r>
            <a:r>
              <a:rPr sz="1600" spc="-10" dirty="0">
                <a:latin typeface="Arial"/>
                <a:cs typeface="Arial"/>
              </a:rPr>
              <a:t>retrieved</a:t>
            </a:r>
            <a:r>
              <a:rPr sz="1600" spc="-2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by</a:t>
            </a:r>
            <a:r>
              <a:rPr sz="1600" spc="-35" dirty="0">
                <a:latin typeface="Arial"/>
                <a:cs typeface="Arial"/>
              </a:rPr>
              <a:t> </a:t>
            </a:r>
            <a:r>
              <a:rPr sz="1600" spc="-40" dirty="0">
                <a:latin typeface="Arial"/>
                <a:cs typeface="Arial"/>
              </a:rPr>
              <a:t>back-­tracking.</a:t>
            </a:r>
            <a:endParaRPr sz="1600">
              <a:latin typeface="Arial"/>
              <a:cs typeface="Arial"/>
            </a:endParaRPr>
          </a:p>
        </p:txBody>
      </p:sp>
      <p:grpSp>
        <p:nvGrpSpPr>
          <p:cNvPr id="41" name="object 41"/>
          <p:cNvGrpSpPr/>
          <p:nvPr/>
        </p:nvGrpSpPr>
        <p:grpSpPr>
          <a:xfrm>
            <a:off x="506729" y="152400"/>
            <a:ext cx="9664700" cy="7251700"/>
            <a:chOff x="506729" y="152400"/>
            <a:chExt cx="9664700" cy="7251700"/>
          </a:xfrm>
        </p:grpSpPr>
        <p:sp>
          <p:nvSpPr>
            <p:cNvPr id="42" name="object 42"/>
            <p:cNvSpPr/>
            <p:nvPr/>
          </p:nvSpPr>
          <p:spPr>
            <a:xfrm>
              <a:off x="2428329" y="5585815"/>
              <a:ext cx="2993390" cy="447040"/>
            </a:xfrm>
            <a:custGeom>
              <a:avLst/>
              <a:gdLst/>
              <a:ahLst/>
              <a:cxnLst/>
              <a:rect l="l" t="t" r="r" b="b"/>
              <a:pathLst>
                <a:path w="2993390" h="447039">
                  <a:moveTo>
                    <a:pt x="339001" y="446684"/>
                  </a:moveTo>
                  <a:lnTo>
                    <a:pt x="308838" y="361810"/>
                  </a:lnTo>
                  <a:lnTo>
                    <a:pt x="289725" y="381698"/>
                  </a:lnTo>
                  <a:lnTo>
                    <a:pt x="17602" y="120027"/>
                  </a:lnTo>
                  <a:lnTo>
                    <a:pt x="0" y="138353"/>
                  </a:lnTo>
                  <a:lnTo>
                    <a:pt x="272122" y="400011"/>
                  </a:lnTo>
                  <a:lnTo>
                    <a:pt x="253022" y="419900"/>
                  </a:lnTo>
                  <a:lnTo>
                    <a:pt x="339001" y="446684"/>
                  </a:lnTo>
                  <a:close/>
                </a:path>
                <a:path w="2993390" h="447039">
                  <a:moveTo>
                    <a:pt x="1139101" y="446684"/>
                  </a:moveTo>
                  <a:lnTo>
                    <a:pt x="1122400" y="358165"/>
                  </a:lnTo>
                  <a:lnTo>
                    <a:pt x="1100455" y="374865"/>
                  </a:lnTo>
                  <a:lnTo>
                    <a:pt x="907910" y="121500"/>
                  </a:lnTo>
                  <a:lnTo>
                    <a:pt x="887679" y="136880"/>
                  </a:lnTo>
                  <a:lnTo>
                    <a:pt x="1080236" y="390245"/>
                  </a:lnTo>
                  <a:lnTo>
                    <a:pt x="1058291" y="406933"/>
                  </a:lnTo>
                  <a:lnTo>
                    <a:pt x="1139101" y="446684"/>
                  </a:lnTo>
                  <a:close/>
                </a:path>
                <a:path w="2993390" h="447039">
                  <a:moveTo>
                    <a:pt x="2104301" y="40297"/>
                  </a:moveTo>
                  <a:lnTo>
                    <a:pt x="2023757" y="0"/>
                  </a:lnTo>
                  <a:lnTo>
                    <a:pt x="2023757" y="27584"/>
                  </a:lnTo>
                  <a:lnTo>
                    <a:pt x="1786801" y="27584"/>
                  </a:lnTo>
                  <a:lnTo>
                    <a:pt x="1786801" y="52997"/>
                  </a:lnTo>
                  <a:lnTo>
                    <a:pt x="2023757" y="52997"/>
                  </a:lnTo>
                  <a:lnTo>
                    <a:pt x="2023757" y="80581"/>
                  </a:lnTo>
                  <a:lnTo>
                    <a:pt x="2104301" y="40297"/>
                  </a:lnTo>
                  <a:close/>
                </a:path>
                <a:path w="2993390" h="447039">
                  <a:moveTo>
                    <a:pt x="2993301" y="129184"/>
                  </a:moveTo>
                  <a:lnTo>
                    <a:pt x="2904934" y="146558"/>
                  </a:lnTo>
                  <a:lnTo>
                    <a:pt x="2921787" y="168389"/>
                  </a:lnTo>
                  <a:lnTo>
                    <a:pt x="2706128" y="335038"/>
                  </a:lnTo>
                  <a:lnTo>
                    <a:pt x="2721660" y="355142"/>
                  </a:lnTo>
                  <a:lnTo>
                    <a:pt x="2937319" y="188493"/>
                  </a:lnTo>
                  <a:lnTo>
                    <a:pt x="2954172" y="210324"/>
                  </a:lnTo>
                  <a:lnTo>
                    <a:pt x="2993301" y="12918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3" name="object 43"/>
            <p:cNvSpPr/>
            <p:nvPr/>
          </p:nvSpPr>
          <p:spPr>
            <a:xfrm>
              <a:off x="513079" y="158750"/>
              <a:ext cx="9652000" cy="7239000"/>
            </a:xfrm>
            <a:custGeom>
              <a:avLst/>
              <a:gdLst/>
              <a:ahLst/>
              <a:cxnLst/>
              <a:rect l="l" t="t" r="r" b="b"/>
              <a:pathLst>
                <a:path w="9652000" h="7239000">
                  <a:moveTo>
                    <a:pt x="0" y="0"/>
                  </a:moveTo>
                  <a:lnTo>
                    <a:pt x="9652000" y="0"/>
                  </a:lnTo>
                  <a:lnTo>
                    <a:pt x="9652000" y="7239000"/>
                  </a:lnTo>
                  <a:lnTo>
                    <a:pt x="0" y="7239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09277"/>
            <a:ext cx="8051165" cy="606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mtClean="0"/>
              <a:t>Viterbi traceback</a:t>
            </a:r>
            <a:endParaRPr spc="-5" dirty="0"/>
          </a:p>
        </p:txBody>
      </p:sp>
      <p:sp>
        <p:nvSpPr>
          <p:cNvPr id="3" name="object 3"/>
          <p:cNvSpPr/>
          <p:nvPr/>
        </p:nvSpPr>
        <p:spPr>
          <a:xfrm>
            <a:off x="4291329" y="2614014"/>
            <a:ext cx="1041400" cy="80645"/>
          </a:xfrm>
          <a:custGeom>
            <a:avLst/>
            <a:gdLst/>
            <a:ahLst/>
            <a:cxnLst/>
            <a:rect l="l" t="t" r="r" b="b"/>
            <a:pathLst>
              <a:path w="1041400" h="80644">
                <a:moveTo>
                  <a:pt x="960860" y="0"/>
                </a:moveTo>
                <a:lnTo>
                  <a:pt x="960860" y="27580"/>
                </a:lnTo>
                <a:lnTo>
                  <a:pt x="0" y="27579"/>
                </a:lnTo>
                <a:lnTo>
                  <a:pt x="0" y="52992"/>
                </a:lnTo>
                <a:lnTo>
                  <a:pt x="960860" y="52992"/>
                </a:lnTo>
                <a:lnTo>
                  <a:pt x="960860" y="80573"/>
                </a:lnTo>
                <a:lnTo>
                  <a:pt x="1041400" y="40286"/>
                </a:lnTo>
                <a:lnTo>
                  <a:pt x="96086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91329" y="2855311"/>
            <a:ext cx="965200" cy="80645"/>
          </a:xfrm>
          <a:custGeom>
            <a:avLst/>
            <a:gdLst/>
            <a:ahLst/>
            <a:cxnLst/>
            <a:rect l="l" t="t" r="r" b="b"/>
            <a:pathLst>
              <a:path w="965200" h="80644">
                <a:moveTo>
                  <a:pt x="80538" y="0"/>
                </a:moveTo>
                <a:lnTo>
                  <a:pt x="0" y="40286"/>
                </a:lnTo>
                <a:lnTo>
                  <a:pt x="80538" y="80575"/>
                </a:lnTo>
                <a:lnTo>
                  <a:pt x="80538" y="52993"/>
                </a:lnTo>
                <a:lnTo>
                  <a:pt x="965200" y="52994"/>
                </a:lnTo>
                <a:lnTo>
                  <a:pt x="965200" y="27583"/>
                </a:lnTo>
                <a:lnTo>
                  <a:pt x="80538" y="27581"/>
                </a:lnTo>
                <a:lnTo>
                  <a:pt x="805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087368" y="1829461"/>
            <a:ext cx="982344" cy="354965"/>
          </a:xfrm>
          <a:custGeom>
            <a:avLst/>
            <a:gdLst/>
            <a:ahLst/>
            <a:cxnLst/>
            <a:rect l="l" t="t" r="r" b="b"/>
            <a:pathLst>
              <a:path w="982345" h="354964">
                <a:moveTo>
                  <a:pt x="8122" y="0"/>
                </a:moveTo>
                <a:lnTo>
                  <a:pt x="0" y="24077"/>
                </a:lnTo>
                <a:lnTo>
                  <a:pt x="901590" y="328509"/>
                </a:lnTo>
                <a:lnTo>
                  <a:pt x="892773" y="354643"/>
                </a:lnTo>
                <a:lnTo>
                  <a:pt x="981961" y="342238"/>
                </a:lnTo>
                <a:lnTo>
                  <a:pt x="918530" y="278300"/>
                </a:lnTo>
                <a:lnTo>
                  <a:pt x="909713" y="304432"/>
                </a:lnTo>
                <a:lnTo>
                  <a:pt x="81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567429" y="1829387"/>
            <a:ext cx="1045844" cy="356870"/>
          </a:xfrm>
          <a:custGeom>
            <a:avLst/>
            <a:gdLst/>
            <a:ahLst/>
            <a:cxnLst/>
            <a:rect l="l" t="t" r="r" b="b"/>
            <a:pathLst>
              <a:path w="1045845" h="356869">
                <a:moveTo>
                  <a:pt x="1037562" y="0"/>
                </a:moveTo>
                <a:lnTo>
                  <a:pt x="72938" y="305856"/>
                </a:lnTo>
                <a:lnTo>
                  <a:pt x="64608" y="279563"/>
                </a:lnTo>
                <a:lnTo>
                  <a:pt x="0" y="342311"/>
                </a:lnTo>
                <a:lnTo>
                  <a:pt x="88941" y="356373"/>
                </a:lnTo>
                <a:lnTo>
                  <a:pt x="80611" y="330080"/>
                </a:lnTo>
                <a:lnTo>
                  <a:pt x="1045236" y="24223"/>
                </a:lnTo>
                <a:lnTo>
                  <a:pt x="103756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18004" y="2552711"/>
            <a:ext cx="697230" cy="673100"/>
          </a:xfrm>
          <a:custGeom>
            <a:avLst/>
            <a:gdLst/>
            <a:ahLst/>
            <a:cxnLst/>
            <a:rect l="l" t="t" r="r" b="b"/>
            <a:pathLst>
              <a:path w="697230" h="673100">
                <a:moveTo>
                  <a:pt x="361011" y="0"/>
                </a:moveTo>
                <a:lnTo>
                  <a:pt x="287327" y="6830"/>
                </a:lnTo>
                <a:lnTo>
                  <a:pt x="219861" y="26435"/>
                </a:lnTo>
                <a:lnTo>
                  <a:pt x="158769" y="57434"/>
                </a:lnTo>
                <a:lnTo>
                  <a:pt x="105497" y="98507"/>
                </a:lnTo>
                <a:lnTo>
                  <a:pt x="61498" y="148347"/>
                </a:lnTo>
                <a:lnTo>
                  <a:pt x="28249" y="205633"/>
                </a:lnTo>
                <a:lnTo>
                  <a:pt x="7252" y="268999"/>
                </a:lnTo>
                <a:lnTo>
                  <a:pt x="0" y="336995"/>
                </a:lnTo>
                <a:lnTo>
                  <a:pt x="7447" y="404959"/>
                </a:lnTo>
                <a:lnTo>
                  <a:pt x="28610" y="468233"/>
                </a:lnTo>
                <a:lnTo>
                  <a:pt x="61989" y="525400"/>
                </a:lnTo>
                <a:lnTo>
                  <a:pt x="106088" y="575111"/>
                </a:lnTo>
                <a:lnTo>
                  <a:pt x="159440" y="616057"/>
                </a:lnTo>
                <a:lnTo>
                  <a:pt x="220597" y="646922"/>
                </a:lnTo>
                <a:lnTo>
                  <a:pt x="288110" y="666382"/>
                </a:lnTo>
                <a:lnTo>
                  <a:pt x="360982" y="673063"/>
                </a:lnTo>
                <a:lnTo>
                  <a:pt x="412828" y="669442"/>
                </a:lnTo>
                <a:lnTo>
                  <a:pt x="464441" y="658633"/>
                </a:lnTo>
                <a:lnTo>
                  <a:pt x="513327" y="641070"/>
                </a:lnTo>
                <a:lnTo>
                  <a:pt x="558775" y="617189"/>
                </a:lnTo>
                <a:lnTo>
                  <a:pt x="601480" y="586243"/>
                </a:lnTo>
                <a:lnTo>
                  <a:pt x="637627" y="551014"/>
                </a:lnTo>
                <a:lnTo>
                  <a:pt x="648346" y="535693"/>
                </a:lnTo>
                <a:lnTo>
                  <a:pt x="672317" y="550664"/>
                </a:lnTo>
                <a:lnTo>
                  <a:pt x="680807" y="460980"/>
                </a:lnTo>
                <a:lnTo>
                  <a:pt x="603998" y="507994"/>
                </a:lnTo>
                <a:lnTo>
                  <a:pt x="626770" y="522217"/>
                </a:lnTo>
                <a:lnTo>
                  <a:pt x="617969" y="534798"/>
                </a:lnTo>
                <a:lnTo>
                  <a:pt x="584428" y="567387"/>
                </a:lnTo>
                <a:lnTo>
                  <a:pt x="546912" y="594720"/>
                </a:lnTo>
                <a:lnTo>
                  <a:pt x="504686" y="617175"/>
                </a:lnTo>
                <a:lnTo>
                  <a:pt x="459179" y="633773"/>
                </a:lnTo>
                <a:lnTo>
                  <a:pt x="411060" y="644093"/>
                </a:lnTo>
                <a:lnTo>
                  <a:pt x="360250" y="647640"/>
                </a:lnTo>
                <a:lnTo>
                  <a:pt x="292472" y="641269"/>
                </a:lnTo>
                <a:lnTo>
                  <a:pt x="229558" y="623062"/>
                </a:lnTo>
                <a:lnTo>
                  <a:pt x="172676" y="594278"/>
                </a:lnTo>
                <a:lnTo>
                  <a:pt x="123174" y="556200"/>
                </a:lnTo>
                <a:lnTo>
                  <a:pt x="82393" y="510122"/>
                </a:lnTo>
                <a:lnTo>
                  <a:pt x="51658" y="457332"/>
                </a:lnTo>
                <a:lnTo>
                  <a:pt x="32263" y="399080"/>
                </a:lnTo>
                <a:lnTo>
                  <a:pt x="25499" y="336537"/>
                </a:lnTo>
                <a:lnTo>
                  <a:pt x="32263" y="273989"/>
                </a:lnTo>
                <a:lnTo>
                  <a:pt x="51658" y="215737"/>
                </a:lnTo>
                <a:lnTo>
                  <a:pt x="82393" y="162946"/>
                </a:lnTo>
                <a:lnTo>
                  <a:pt x="123174" y="116867"/>
                </a:lnTo>
                <a:lnTo>
                  <a:pt x="172676" y="78789"/>
                </a:lnTo>
                <a:lnTo>
                  <a:pt x="229558" y="50004"/>
                </a:lnTo>
                <a:lnTo>
                  <a:pt x="292472" y="31794"/>
                </a:lnTo>
                <a:lnTo>
                  <a:pt x="360236" y="25421"/>
                </a:lnTo>
                <a:lnTo>
                  <a:pt x="411920" y="29151"/>
                </a:lnTo>
                <a:lnTo>
                  <a:pt x="461594" y="40048"/>
                </a:lnTo>
                <a:lnTo>
                  <a:pt x="508400" y="57624"/>
                </a:lnTo>
                <a:lnTo>
                  <a:pt x="551606" y="81398"/>
                </a:lnTo>
                <a:lnTo>
                  <a:pt x="590483" y="110879"/>
                </a:lnTo>
                <a:lnTo>
                  <a:pt x="624312" y="145581"/>
                </a:lnTo>
                <a:lnTo>
                  <a:pt x="652382" y="185018"/>
                </a:lnTo>
                <a:lnTo>
                  <a:pt x="674457" y="229664"/>
                </a:lnTo>
                <a:lnTo>
                  <a:pt x="697224" y="218395"/>
                </a:lnTo>
                <a:lnTo>
                  <a:pt x="673661" y="171104"/>
                </a:lnTo>
                <a:lnTo>
                  <a:pt x="643181" y="128540"/>
                </a:lnTo>
                <a:lnTo>
                  <a:pt x="606585" y="91203"/>
                </a:lnTo>
                <a:lnTo>
                  <a:pt x="564659" y="59579"/>
                </a:lnTo>
                <a:lnTo>
                  <a:pt x="518182" y="34156"/>
                </a:lnTo>
                <a:lnTo>
                  <a:pt x="467925" y="15421"/>
                </a:lnTo>
                <a:lnTo>
                  <a:pt x="414661" y="3870"/>
                </a:lnTo>
                <a:lnTo>
                  <a:pt x="3610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048326" y="2552718"/>
            <a:ext cx="634365" cy="673735"/>
          </a:xfrm>
          <a:custGeom>
            <a:avLst/>
            <a:gdLst/>
            <a:ahLst/>
            <a:cxnLst/>
            <a:rect l="l" t="t" r="r" b="b"/>
            <a:pathLst>
              <a:path w="634365" h="673735">
                <a:moveTo>
                  <a:pt x="307912" y="27"/>
                </a:moveTo>
                <a:lnTo>
                  <a:pt x="257006" y="3870"/>
                </a:lnTo>
                <a:lnTo>
                  <a:pt x="208422" y="15476"/>
                </a:lnTo>
                <a:lnTo>
                  <a:pt x="162610" y="34306"/>
                </a:lnTo>
                <a:lnTo>
                  <a:pt x="120289" y="59844"/>
                </a:lnTo>
                <a:lnTo>
                  <a:pt x="82166" y="91577"/>
                </a:lnTo>
                <a:lnTo>
                  <a:pt x="48940" y="128992"/>
                </a:lnTo>
                <a:lnTo>
                  <a:pt x="21316" y="171580"/>
                </a:lnTo>
                <a:lnTo>
                  <a:pt x="0" y="218827"/>
                </a:lnTo>
                <a:lnTo>
                  <a:pt x="23180" y="229217"/>
                </a:lnTo>
                <a:lnTo>
                  <a:pt x="43186" y="184542"/>
                </a:lnTo>
                <a:lnTo>
                  <a:pt x="68613" y="145097"/>
                </a:lnTo>
                <a:lnTo>
                  <a:pt x="99202" y="110450"/>
                </a:lnTo>
                <a:lnTo>
                  <a:pt x="134296" y="81065"/>
                </a:lnTo>
                <a:lnTo>
                  <a:pt x="173234" y="57409"/>
                </a:lnTo>
                <a:lnTo>
                  <a:pt x="215360" y="39941"/>
                </a:lnTo>
                <a:lnTo>
                  <a:pt x="260026" y="29122"/>
                </a:lnTo>
                <a:lnTo>
                  <a:pt x="306448" y="25424"/>
                </a:lnTo>
                <a:lnTo>
                  <a:pt x="367389" y="31751"/>
                </a:lnTo>
                <a:lnTo>
                  <a:pt x="423978" y="49837"/>
                </a:lnTo>
                <a:lnTo>
                  <a:pt x="475222" y="78470"/>
                </a:lnTo>
                <a:lnTo>
                  <a:pt x="519910" y="116425"/>
                </a:lnTo>
                <a:lnTo>
                  <a:pt x="556806" y="162459"/>
                </a:lnTo>
                <a:lnTo>
                  <a:pt x="584674" y="215311"/>
                </a:lnTo>
                <a:lnTo>
                  <a:pt x="602294" y="273738"/>
                </a:lnTo>
                <a:lnTo>
                  <a:pt x="608443" y="336529"/>
                </a:lnTo>
                <a:lnTo>
                  <a:pt x="602294" y="399317"/>
                </a:lnTo>
                <a:lnTo>
                  <a:pt x="584674" y="457741"/>
                </a:lnTo>
                <a:lnTo>
                  <a:pt x="556806" y="510593"/>
                </a:lnTo>
                <a:lnTo>
                  <a:pt x="519910" y="556627"/>
                </a:lnTo>
                <a:lnTo>
                  <a:pt x="475222" y="594582"/>
                </a:lnTo>
                <a:lnTo>
                  <a:pt x="423978" y="623214"/>
                </a:lnTo>
                <a:lnTo>
                  <a:pt x="367389" y="641297"/>
                </a:lnTo>
                <a:lnTo>
                  <a:pt x="306433" y="647623"/>
                </a:lnTo>
                <a:lnTo>
                  <a:pt x="261592" y="644166"/>
                </a:lnTo>
                <a:lnTo>
                  <a:pt x="218307" y="634041"/>
                </a:lnTo>
                <a:lnTo>
                  <a:pt x="177326" y="617665"/>
                </a:lnTo>
                <a:lnTo>
                  <a:pt x="139244" y="595442"/>
                </a:lnTo>
                <a:lnTo>
                  <a:pt x="104661" y="567777"/>
                </a:lnTo>
                <a:lnTo>
                  <a:pt x="74367" y="535275"/>
                </a:lnTo>
                <a:lnTo>
                  <a:pt x="67534" y="524432"/>
                </a:lnTo>
                <a:lnTo>
                  <a:pt x="90957" y="511112"/>
                </a:lnTo>
                <a:lnTo>
                  <a:pt x="16148" y="460973"/>
                </a:lnTo>
                <a:lnTo>
                  <a:pt x="20938" y="550929"/>
                </a:lnTo>
                <a:lnTo>
                  <a:pt x="45429" y="537002"/>
                </a:lnTo>
                <a:lnTo>
                  <a:pt x="53943" y="550514"/>
                </a:lnTo>
                <a:lnTo>
                  <a:pt x="86716" y="585786"/>
                </a:lnTo>
                <a:lnTo>
                  <a:pt x="124108" y="615871"/>
                </a:lnTo>
                <a:lnTo>
                  <a:pt x="165342" y="640090"/>
                </a:lnTo>
                <a:lnTo>
                  <a:pt x="209774" y="657994"/>
                </a:lnTo>
                <a:lnTo>
                  <a:pt x="256754" y="669132"/>
                </a:lnTo>
                <a:lnTo>
                  <a:pt x="306387" y="673107"/>
                </a:lnTo>
                <a:lnTo>
                  <a:pt x="372181" y="666348"/>
                </a:lnTo>
                <a:lnTo>
                  <a:pt x="433729" y="646774"/>
                </a:lnTo>
                <a:lnTo>
                  <a:pt x="489409" y="615762"/>
                </a:lnTo>
                <a:lnTo>
                  <a:pt x="537893" y="574686"/>
                </a:lnTo>
                <a:lnTo>
                  <a:pt x="577886" y="524913"/>
                </a:lnTo>
                <a:lnTo>
                  <a:pt x="608093" y="467791"/>
                </a:lnTo>
                <a:lnTo>
                  <a:pt x="627211" y="404672"/>
                </a:lnTo>
                <a:lnTo>
                  <a:pt x="633924" y="336944"/>
                </a:lnTo>
                <a:lnTo>
                  <a:pt x="627371" y="269198"/>
                </a:lnTo>
                <a:lnTo>
                  <a:pt x="608404" y="206018"/>
                </a:lnTo>
                <a:lnTo>
                  <a:pt x="578331" y="148816"/>
                </a:lnTo>
                <a:lnTo>
                  <a:pt x="538459" y="98948"/>
                </a:lnTo>
                <a:lnTo>
                  <a:pt x="490087" y="57762"/>
                </a:lnTo>
                <a:lnTo>
                  <a:pt x="434508" y="26615"/>
                </a:lnTo>
                <a:lnTo>
                  <a:pt x="373038" y="6880"/>
                </a:lnTo>
                <a:lnTo>
                  <a:pt x="307912" y="2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7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5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27305" algn="ct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99695">
                        <a:lnSpc>
                          <a:spcPts val="1995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5240" algn="ct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ts val="195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3175" algn="ct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7795">
                        <a:lnSpc>
                          <a:spcPts val="190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39370" algn="ct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99695">
                        <a:lnSpc>
                          <a:spcPts val="193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6350" algn="ct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76225" algn="r">
                        <a:lnSpc>
                          <a:spcPts val="1995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algn="ct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63525" algn="r">
                        <a:lnSpc>
                          <a:spcPts val="195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L="8890" algn="ct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50825" algn="r">
                        <a:lnSpc>
                          <a:spcPts val="190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8415" algn="ct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25425" algn="r">
                        <a:lnSpc>
                          <a:spcPts val="193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3812244" y="170694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584106" y="170694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698174" y="231823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537096" y="2996701"/>
            <a:ext cx="6223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5" dirty="0">
                <a:latin typeface="Arial"/>
                <a:cs typeface="Arial"/>
              </a:rPr>
              <a:t>-­1.322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798764" y="2674262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837997" y="4112531"/>
            <a:ext cx="21971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25" dirty="0">
                <a:solidFill>
                  <a:srgbClr val="333399"/>
                </a:solidFill>
                <a:latin typeface="Courier New"/>
                <a:cs typeface="Courier New"/>
              </a:rPr>
              <a:t>GGCACTGAA</a:t>
            </a:r>
            <a:endParaRPr sz="3200">
              <a:latin typeface="Courier New"/>
              <a:cs typeface="Courier New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718006" y="5037093"/>
            <a:ext cx="9161780" cy="1242695"/>
            <a:chOff x="718006" y="5037093"/>
            <a:chExt cx="9161780" cy="1242695"/>
          </a:xfrm>
        </p:grpSpPr>
        <p:sp>
          <p:nvSpPr>
            <p:cNvPr id="19" name="object 19"/>
            <p:cNvSpPr/>
            <p:nvPr/>
          </p:nvSpPr>
          <p:spPr>
            <a:xfrm>
              <a:off x="733246" y="5052333"/>
              <a:ext cx="9131300" cy="1212215"/>
            </a:xfrm>
            <a:custGeom>
              <a:avLst/>
              <a:gdLst/>
              <a:ahLst/>
              <a:cxnLst/>
              <a:rect l="l" t="t" r="r" b="b"/>
              <a:pathLst>
                <a:path w="9131300" h="1212214">
                  <a:moveTo>
                    <a:pt x="924522" y="0"/>
                  </a:moveTo>
                  <a:lnTo>
                    <a:pt x="924522" y="1211974"/>
                  </a:lnTo>
                </a:path>
                <a:path w="9131300" h="1212214">
                  <a:moveTo>
                    <a:pt x="1832265" y="0"/>
                  </a:moveTo>
                  <a:lnTo>
                    <a:pt x="1832265" y="1211974"/>
                  </a:lnTo>
                </a:path>
                <a:path w="9131300" h="1212214">
                  <a:moveTo>
                    <a:pt x="2743364" y="0"/>
                  </a:moveTo>
                  <a:lnTo>
                    <a:pt x="2743364" y="1211974"/>
                  </a:lnTo>
                </a:path>
                <a:path w="9131300" h="1212214">
                  <a:moveTo>
                    <a:pt x="3654464" y="0"/>
                  </a:moveTo>
                  <a:lnTo>
                    <a:pt x="3654464" y="1211974"/>
                  </a:lnTo>
                </a:path>
                <a:path w="9131300" h="1212214">
                  <a:moveTo>
                    <a:pt x="4565563" y="0"/>
                  </a:moveTo>
                  <a:lnTo>
                    <a:pt x="4565563" y="1211974"/>
                  </a:lnTo>
                </a:path>
                <a:path w="9131300" h="1212214">
                  <a:moveTo>
                    <a:pt x="5473307" y="0"/>
                  </a:moveTo>
                  <a:lnTo>
                    <a:pt x="5473307" y="1211974"/>
                  </a:lnTo>
                </a:path>
                <a:path w="9131300" h="1212214">
                  <a:moveTo>
                    <a:pt x="6386084" y="0"/>
                  </a:moveTo>
                  <a:lnTo>
                    <a:pt x="6386084" y="1211974"/>
                  </a:lnTo>
                </a:path>
                <a:path w="9131300" h="1212214">
                  <a:moveTo>
                    <a:pt x="7295505" y="0"/>
                  </a:moveTo>
                  <a:lnTo>
                    <a:pt x="7295505" y="1211974"/>
                  </a:lnTo>
                </a:path>
                <a:path w="9131300" h="1212214">
                  <a:moveTo>
                    <a:pt x="8206604" y="0"/>
                  </a:moveTo>
                  <a:lnTo>
                    <a:pt x="8206604" y="1211974"/>
                  </a:lnTo>
                </a:path>
                <a:path w="9131300" h="1212214">
                  <a:moveTo>
                    <a:pt x="0" y="409586"/>
                  </a:moveTo>
                  <a:lnTo>
                    <a:pt x="9131126" y="409586"/>
                  </a:lnTo>
                </a:path>
                <a:path w="9131300" h="1212214">
                  <a:moveTo>
                    <a:pt x="0" y="802387"/>
                  </a:moveTo>
                  <a:lnTo>
                    <a:pt x="9131126" y="802387"/>
                  </a:lnTo>
                </a:path>
              </a:pathLst>
            </a:custGeom>
            <a:ln w="1342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733246" y="5052333"/>
              <a:ext cx="9131300" cy="1212215"/>
            </a:xfrm>
            <a:custGeom>
              <a:avLst/>
              <a:gdLst/>
              <a:ahLst/>
              <a:cxnLst/>
              <a:rect l="l" t="t" r="r" b="b"/>
              <a:pathLst>
                <a:path w="9131300" h="1212214">
                  <a:moveTo>
                    <a:pt x="15100" y="0"/>
                  </a:moveTo>
                  <a:lnTo>
                    <a:pt x="15100" y="1211974"/>
                  </a:lnTo>
                </a:path>
                <a:path w="9131300" h="1212214">
                  <a:moveTo>
                    <a:pt x="9116025" y="0"/>
                  </a:moveTo>
                  <a:lnTo>
                    <a:pt x="9116025" y="1211974"/>
                  </a:lnTo>
                </a:path>
                <a:path w="9131300" h="1212214">
                  <a:moveTo>
                    <a:pt x="0" y="15107"/>
                  </a:moveTo>
                  <a:lnTo>
                    <a:pt x="9131126" y="15107"/>
                  </a:lnTo>
                </a:path>
                <a:path w="9131300" h="1212214">
                  <a:moveTo>
                    <a:pt x="0" y="1196866"/>
                  </a:moveTo>
                  <a:lnTo>
                    <a:pt x="9131126" y="1196866"/>
                  </a:lnTo>
                </a:path>
              </a:pathLst>
            </a:custGeom>
            <a:ln w="3020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2021786" y="5092554"/>
            <a:ext cx="17399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G</a:t>
            </a:r>
            <a:endParaRPr sz="15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929530" y="5092554"/>
            <a:ext cx="17399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G</a:t>
            </a:r>
            <a:endParaRPr sz="15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840629" y="5092554"/>
            <a:ext cx="16319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C</a:t>
            </a:r>
            <a:endParaRPr sz="150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751728" y="5092554"/>
            <a:ext cx="16319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A</a:t>
            </a:r>
            <a:endParaRPr sz="15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662828" y="5092554"/>
            <a:ext cx="16319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C</a:t>
            </a:r>
            <a:endParaRPr sz="15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583272" y="5092554"/>
            <a:ext cx="14224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T</a:t>
            </a:r>
            <a:endParaRPr sz="15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112398" y="5487206"/>
            <a:ext cx="16319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H</a:t>
            </a:r>
            <a:endParaRPr sz="15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882120" y="5487206"/>
            <a:ext cx="4445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250" dirty="0">
                <a:latin typeface="Arial"/>
                <a:cs typeface="Arial"/>
              </a:rPr>
              <a:t>-­</a:t>
            </a:r>
            <a:r>
              <a:rPr sz="1500" b="1" spc="-40" dirty="0">
                <a:latin typeface="Arial"/>
                <a:cs typeface="Arial"/>
              </a:rPr>
              <a:t>2</a:t>
            </a:r>
            <a:r>
              <a:rPr sz="1500" b="1" spc="-25" dirty="0">
                <a:latin typeface="Arial"/>
                <a:cs typeface="Arial"/>
              </a:rPr>
              <a:t>.</a:t>
            </a:r>
            <a:r>
              <a:rPr sz="1500" b="1" spc="-40" dirty="0">
                <a:latin typeface="Arial"/>
                <a:cs typeface="Arial"/>
              </a:rPr>
              <a:t>73</a:t>
            </a:r>
            <a:endParaRPr sz="1500">
              <a:latin typeface="Arial"/>
              <a:cs typeface="Ari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2789864" y="5487206"/>
            <a:ext cx="4445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250" dirty="0">
                <a:latin typeface="Arial"/>
                <a:cs typeface="Arial"/>
              </a:rPr>
              <a:t>-­</a:t>
            </a:r>
            <a:r>
              <a:rPr sz="1500" b="1" spc="-40" dirty="0">
                <a:latin typeface="Arial"/>
                <a:cs typeface="Arial"/>
              </a:rPr>
              <a:t>5</a:t>
            </a:r>
            <a:r>
              <a:rPr sz="1500" b="1" spc="-25" dirty="0">
                <a:latin typeface="Arial"/>
                <a:cs typeface="Arial"/>
              </a:rPr>
              <a:t>.</a:t>
            </a:r>
            <a:r>
              <a:rPr sz="1500" b="1" spc="-40" dirty="0">
                <a:latin typeface="Arial"/>
                <a:cs typeface="Arial"/>
              </a:rPr>
              <a:t>47</a:t>
            </a:r>
            <a:endParaRPr sz="1500">
              <a:latin typeface="Arial"/>
              <a:cs typeface="Aria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3700964" y="5487206"/>
            <a:ext cx="4445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250" dirty="0">
                <a:latin typeface="Arial"/>
                <a:cs typeface="Arial"/>
              </a:rPr>
              <a:t>-­</a:t>
            </a:r>
            <a:r>
              <a:rPr sz="1500" b="1" spc="-40" dirty="0">
                <a:latin typeface="Arial"/>
                <a:cs typeface="Arial"/>
              </a:rPr>
              <a:t>8</a:t>
            </a:r>
            <a:r>
              <a:rPr sz="1500" b="1" spc="-25" dirty="0">
                <a:latin typeface="Arial"/>
                <a:cs typeface="Arial"/>
              </a:rPr>
              <a:t>.</a:t>
            </a:r>
            <a:r>
              <a:rPr sz="1500" b="1" spc="-40" dirty="0">
                <a:latin typeface="Arial"/>
                <a:cs typeface="Arial"/>
              </a:rPr>
              <a:t>21</a:t>
            </a:r>
            <a:endParaRPr sz="1500">
              <a:latin typeface="Arial"/>
              <a:cs typeface="Aria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573928" y="5487206"/>
            <a:ext cx="53848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0" dirty="0">
                <a:latin typeface="Arial"/>
                <a:cs typeface="Arial"/>
              </a:rPr>
              <a:t>-­</a:t>
            </a:r>
            <a:r>
              <a:rPr sz="1500" spc="-140" dirty="0">
                <a:latin typeface="Arial"/>
                <a:cs typeface="Arial"/>
              </a:rPr>
              <a:t>1</a:t>
            </a:r>
            <a:r>
              <a:rPr sz="1500" spc="-40" dirty="0">
                <a:latin typeface="Arial"/>
                <a:cs typeface="Arial"/>
              </a:rPr>
              <a:t>1</a:t>
            </a:r>
            <a:r>
              <a:rPr sz="1500" spc="-25" dirty="0">
                <a:latin typeface="Arial"/>
                <a:cs typeface="Arial"/>
              </a:rPr>
              <a:t>.</a:t>
            </a:r>
            <a:r>
              <a:rPr sz="1500" spc="-40" dirty="0">
                <a:latin typeface="Arial"/>
                <a:cs typeface="Arial"/>
              </a:rPr>
              <a:t>5</a:t>
            </a:r>
            <a:r>
              <a:rPr sz="1500" spc="-5" dirty="0">
                <a:latin typeface="Arial"/>
                <a:cs typeface="Arial"/>
              </a:rPr>
              <a:t>3</a:t>
            </a:r>
            <a:endParaRPr sz="150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5472362" y="5487206"/>
            <a:ext cx="5461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0" dirty="0">
                <a:latin typeface="Arial"/>
                <a:cs typeface="Arial"/>
              </a:rPr>
              <a:t>-­</a:t>
            </a:r>
            <a:r>
              <a:rPr sz="1500" spc="-40" dirty="0">
                <a:latin typeface="Arial"/>
                <a:cs typeface="Arial"/>
              </a:rPr>
              <a:t>14</a:t>
            </a:r>
            <a:r>
              <a:rPr sz="1500" spc="-25" dirty="0">
                <a:latin typeface="Arial"/>
                <a:cs typeface="Arial"/>
              </a:rPr>
              <a:t>.</a:t>
            </a:r>
            <a:r>
              <a:rPr sz="1500" spc="-40" dirty="0">
                <a:latin typeface="Arial"/>
                <a:cs typeface="Arial"/>
              </a:rPr>
              <a:t>01</a:t>
            </a:r>
            <a:endParaRPr sz="15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6570606" y="5487206"/>
            <a:ext cx="17843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" dirty="0">
                <a:latin typeface="Arial"/>
                <a:cs typeface="Arial"/>
              </a:rPr>
              <a:t>...</a:t>
            </a:r>
            <a:endParaRPr sz="1500">
              <a:latin typeface="Arial"/>
              <a:cs typeface="Arial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125065" y="5880179"/>
            <a:ext cx="14224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5" dirty="0">
                <a:latin typeface="Arial"/>
                <a:cs typeface="Arial"/>
              </a:rPr>
              <a:t>L</a:t>
            </a:r>
            <a:endParaRPr sz="150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882120" y="5880179"/>
            <a:ext cx="4445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0" dirty="0">
                <a:latin typeface="Arial"/>
                <a:cs typeface="Arial"/>
              </a:rPr>
              <a:t>-­</a:t>
            </a:r>
            <a:r>
              <a:rPr sz="1500" spc="-40" dirty="0">
                <a:latin typeface="Arial"/>
                <a:cs typeface="Arial"/>
              </a:rPr>
              <a:t>3</a:t>
            </a:r>
            <a:r>
              <a:rPr sz="1500" spc="-25" dirty="0">
                <a:latin typeface="Arial"/>
                <a:cs typeface="Arial"/>
              </a:rPr>
              <a:t>.</a:t>
            </a:r>
            <a:r>
              <a:rPr sz="1500" spc="-40" dirty="0">
                <a:latin typeface="Arial"/>
                <a:cs typeface="Arial"/>
              </a:rPr>
              <a:t>32</a:t>
            </a:r>
            <a:endParaRPr sz="1500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2789864" y="5880179"/>
            <a:ext cx="4445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0" dirty="0">
                <a:latin typeface="Arial"/>
                <a:cs typeface="Arial"/>
              </a:rPr>
              <a:t>-­</a:t>
            </a:r>
            <a:r>
              <a:rPr sz="1500" spc="-40" dirty="0">
                <a:latin typeface="Arial"/>
                <a:cs typeface="Arial"/>
              </a:rPr>
              <a:t>6</a:t>
            </a:r>
            <a:r>
              <a:rPr sz="1500" spc="-25" dirty="0">
                <a:latin typeface="Arial"/>
                <a:cs typeface="Arial"/>
              </a:rPr>
              <a:t>.</a:t>
            </a:r>
            <a:r>
              <a:rPr sz="1500" spc="-40" dirty="0">
                <a:latin typeface="Arial"/>
                <a:cs typeface="Arial"/>
              </a:rPr>
              <a:t>06</a:t>
            </a:r>
            <a:endParaRPr sz="150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3700964" y="5880179"/>
            <a:ext cx="4445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0" dirty="0">
                <a:latin typeface="Arial"/>
                <a:cs typeface="Arial"/>
              </a:rPr>
              <a:t>-­</a:t>
            </a:r>
            <a:r>
              <a:rPr sz="1500" spc="-40" dirty="0">
                <a:latin typeface="Arial"/>
                <a:cs typeface="Arial"/>
              </a:rPr>
              <a:t>8</a:t>
            </a:r>
            <a:r>
              <a:rPr sz="1500" spc="-25" dirty="0">
                <a:latin typeface="Arial"/>
                <a:cs typeface="Arial"/>
              </a:rPr>
              <a:t>.</a:t>
            </a:r>
            <a:r>
              <a:rPr sz="1500" spc="-40" dirty="0">
                <a:latin typeface="Arial"/>
                <a:cs typeface="Arial"/>
              </a:rPr>
              <a:t>79</a:t>
            </a:r>
            <a:endParaRPr sz="1500">
              <a:latin typeface="Arial"/>
              <a:cs typeface="Aria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561262" y="5880179"/>
            <a:ext cx="5461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250" dirty="0">
                <a:latin typeface="Arial"/>
                <a:cs typeface="Arial"/>
              </a:rPr>
              <a:t>-­</a:t>
            </a:r>
            <a:r>
              <a:rPr sz="1500" b="1" spc="-40" dirty="0">
                <a:latin typeface="Arial"/>
                <a:cs typeface="Arial"/>
              </a:rPr>
              <a:t>10</a:t>
            </a:r>
            <a:r>
              <a:rPr sz="1500" b="1" spc="-25" dirty="0">
                <a:latin typeface="Arial"/>
                <a:cs typeface="Arial"/>
              </a:rPr>
              <a:t>.</a:t>
            </a:r>
            <a:r>
              <a:rPr sz="1500" b="1" spc="-40" dirty="0">
                <a:latin typeface="Arial"/>
                <a:cs typeface="Arial"/>
              </a:rPr>
              <a:t>94</a:t>
            </a:r>
            <a:endParaRPr sz="1500">
              <a:latin typeface="Arial"/>
              <a:cs typeface="Aria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5472362" y="5880179"/>
            <a:ext cx="5461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250" dirty="0">
                <a:latin typeface="Arial"/>
                <a:cs typeface="Arial"/>
              </a:rPr>
              <a:t>-­</a:t>
            </a:r>
            <a:r>
              <a:rPr sz="1500" b="1" spc="-40" dirty="0">
                <a:latin typeface="Arial"/>
                <a:cs typeface="Arial"/>
              </a:rPr>
              <a:t>14</a:t>
            </a:r>
            <a:r>
              <a:rPr sz="1500" b="1" spc="-25" dirty="0">
                <a:latin typeface="Arial"/>
                <a:cs typeface="Arial"/>
              </a:rPr>
              <a:t>.</a:t>
            </a:r>
            <a:r>
              <a:rPr sz="1500" b="1" spc="-40" dirty="0">
                <a:latin typeface="Arial"/>
                <a:cs typeface="Arial"/>
              </a:rPr>
              <a:t>01</a:t>
            </a:r>
            <a:endParaRPr sz="1500">
              <a:latin typeface="Arial"/>
              <a:cs typeface="Aria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6570606" y="5880179"/>
            <a:ext cx="178435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25" dirty="0">
                <a:latin typeface="Arial"/>
                <a:cs typeface="Arial"/>
              </a:rPr>
              <a:t>...</a:t>
            </a:r>
            <a:endParaRPr sz="1500">
              <a:latin typeface="Arial"/>
              <a:cs typeface="Ari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9113368" y="5880179"/>
            <a:ext cx="546100" cy="254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b="1" spc="-250" dirty="0">
                <a:latin typeface="Arial"/>
                <a:cs typeface="Arial"/>
              </a:rPr>
              <a:t>-­</a:t>
            </a:r>
            <a:r>
              <a:rPr sz="1500" b="1" spc="-40" dirty="0">
                <a:latin typeface="Arial"/>
                <a:cs typeface="Arial"/>
              </a:rPr>
              <a:t>24</a:t>
            </a:r>
            <a:r>
              <a:rPr sz="1500" b="1" spc="-25" dirty="0">
                <a:latin typeface="Arial"/>
                <a:cs typeface="Arial"/>
              </a:rPr>
              <a:t>.</a:t>
            </a:r>
            <a:r>
              <a:rPr sz="1500" b="1" spc="-40" dirty="0">
                <a:latin typeface="Arial"/>
                <a:cs typeface="Arial"/>
              </a:rPr>
              <a:t>49</a:t>
            </a:r>
            <a:endParaRPr sz="1500">
              <a:latin typeface="Arial"/>
              <a:cs typeface="Arial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2437130" y="5585815"/>
            <a:ext cx="6692900" cy="487045"/>
          </a:xfrm>
          <a:custGeom>
            <a:avLst/>
            <a:gdLst/>
            <a:ahLst/>
            <a:cxnLst/>
            <a:rect l="l" t="t" r="r" b="b"/>
            <a:pathLst>
              <a:path w="6692900" h="487045">
                <a:moveTo>
                  <a:pt x="330200" y="40297"/>
                </a:moveTo>
                <a:lnTo>
                  <a:pt x="249656" y="0"/>
                </a:lnTo>
                <a:lnTo>
                  <a:pt x="249656" y="27584"/>
                </a:lnTo>
                <a:lnTo>
                  <a:pt x="0" y="27584"/>
                </a:lnTo>
                <a:lnTo>
                  <a:pt x="0" y="52997"/>
                </a:lnTo>
                <a:lnTo>
                  <a:pt x="249656" y="52997"/>
                </a:lnTo>
                <a:lnTo>
                  <a:pt x="249656" y="80581"/>
                </a:lnTo>
                <a:lnTo>
                  <a:pt x="330200" y="40297"/>
                </a:lnTo>
                <a:close/>
              </a:path>
              <a:path w="6692900" h="487045">
                <a:moveTo>
                  <a:pt x="1206500" y="40297"/>
                </a:moveTo>
                <a:lnTo>
                  <a:pt x="1125956" y="0"/>
                </a:lnTo>
                <a:lnTo>
                  <a:pt x="1125956" y="27584"/>
                </a:lnTo>
                <a:lnTo>
                  <a:pt x="888987" y="27584"/>
                </a:lnTo>
                <a:lnTo>
                  <a:pt x="888987" y="52997"/>
                </a:lnTo>
                <a:lnTo>
                  <a:pt x="1125956" y="52997"/>
                </a:lnTo>
                <a:lnTo>
                  <a:pt x="1125956" y="80581"/>
                </a:lnTo>
                <a:lnTo>
                  <a:pt x="1206500" y="40297"/>
                </a:lnTo>
                <a:close/>
              </a:path>
              <a:path w="6692900" h="487045">
                <a:moveTo>
                  <a:pt x="2095500" y="446684"/>
                </a:moveTo>
                <a:lnTo>
                  <a:pt x="2078799" y="358165"/>
                </a:lnTo>
                <a:lnTo>
                  <a:pt x="2056853" y="374865"/>
                </a:lnTo>
                <a:lnTo>
                  <a:pt x="1864309" y="121500"/>
                </a:lnTo>
                <a:lnTo>
                  <a:pt x="1844078" y="136880"/>
                </a:lnTo>
                <a:lnTo>
                  <a:pt x="2036635" y="390245"/>
                </a:lnTo>
                <a:lnTo>
                  <a:pt x="2014689" y="406933"/>
                </a:lnTo>
                <a:lnTo>
                  <a:pt x="2095500" y="446684"/>
                </a:lnTo>
                <a:close/>
              </a:path>
              <a:path w="6692900" h="487045">
                <a:moveTo>
                  <a:pt x="3060700" y="446697"/>
                </a:moveTo>
                <a:lnTo>
                  <a:pt x="2980156" y="406400"/>
                </a:lnTo>
                <a:lnTo>
                  <a:pt x="2980156" y="433984"/>
                </a:lnTo>
                <a:lnTo>
                  <a:pt x="2743200" y="433984"/>
                </a:lnTo>
                <a:lnTo>
                  <a:pt x="2743200" y="459397"/>
                </a:lnTo>
                <a:lnTo>
                  <a:pt x="2980156" y="459397"/>
                </a:lnTo>
                <a:lnTo>
                  <a:pt x="2980156" y="486981"/>
                </a:lnTo>
                <a:lnTo>
                  <a:pt x="3060700" y="446697"/>
                </a:lnTo>
                <a:close/>
              </a:path>
              <a:path w="6692900" h="487045">
                <a:moveTo>
                  <a:pt x="4025900" y="446697"/>
                </a:moveTo>
                <a:lnTo>
                  <a:pt x="3945356" y="406400"/>
                </a:lnTo>
                <a:lnTo>
                  <a:pt x="3945356" y="433984"/>
                </a:lnTo>
                <a:lnTo>
                  <a:pt x="3708400" y="433984"/>
                </a:lnTo>
                <a:lnTo>
                  <a:pt x="3708400" y="459397"/>
                </a:lnTo>
                <a:lnTo>
                  <a:pt x="3945356" y="459397"/>
                </a:lnTo>
                <a:lnTo>
                  <a:pt x="3945356" y="486981"/>
                </a:lnTo>
                <a:lnTo>
                  <a:pt x="4025900" y="446697"/>
                </a:lnTo>
                <a:close/>
              </a:path>
              <a:path w="6692900" h="487045">
                <a:moveTo>
                  <a:pt x="4914900" y="446697"/>
                </a:moveTo>
                <a:lnTo>
                  <a:pt x="4834356" y="406400"/>
                </a:lnTo>
                <a:lnTo>
                  <a:pt x="4834356" y="433984"/>
                </a:lnTo>
                <a:lnTo>
                  <a:pt x="4597400" y="433984"/>
                </a:lnTo>
                <a:lnTo>
                  <a:pt x="4597400" y="459397"/>
                </a:lnTo>
                <a:lnTo>
                  <a:pt x="4834356" y="459397"/>
                </a:lnTo>
                <a:lnTo>
                  <a:pt x="4834356" y="486981"/>
                </a:lnTo>
                <a:lnTo>
                  <a:pt x="4914900" y="446697"/>
                </a:lnTo>
                <a:close/>
              </a:path>
              <a:path w="6692900" h="487045">
                <a:moveTo>
                  <a:pt x="5803900" y="446697"/>
                </a:moveTo>
                <a:lnTo>
                  <a:pt x="5723356" y="406400"/>
                </a:lnTo>
                <a:lnTo>
                  <a:pt x="5723356" y="433984"/>
                </a:lnTo>
                <a:lnTo>
                  <a:pt x="5473700" y="433984"/>
                </a:lnTo>
                <a:lnTo>
                  <a:pt x="5473700" y="459397"/>
                </a:lnTo>
                <a:lnTo>
                  <a:pt x="5723356" y="459397"/>
                </a:lnTo>
                <a:lnTo>
                  <a:pt x="5723356" y="486981"/>
                </a:lnTo>
                <a:lnTo>
                  <a:pt x="5803900" y="446697"/>
                </a:lnTo>
                <a:close/>
              </a:path>
              <a:path w="6692900" h="487045">
                <a:moveTo>
                  <a:pt x="6692900" y="446697"/>
                </a:moveTo>
                <a:lnTo>
                  <a:pt x="6612356" y="406400"/>
                </a:lnTo>
                <a:lnTo>
                  <a:pt x="6612356" y="433984"/>
                </a:lnTo>
                <a:lnTo>
                  <a:pt x="6362700" y="433984"/>
                </a:lnTo>
                <a:lnTo>
                  <a:pt x="6362700" y="459397"/>
                </a:lnTo>
                <a:lnTo>
                  <a:pt x="6612356" y="459397"/>
                </a:lnTo>
                <a:lnTo>
                  <a:pt x="6612356" y="486981"/>
                </a:lnTo>
                <a:lnTo>
                  <a:pt x="6692900" y="446697"/>
                </a:lnTo>
                <a:close/>
              </a:path>
            </a:pathLst>
          </a:custGeom>
          <a:solidFill>
            <a:srgbClr val="99070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 txBox="1"/>
          <p:nvPr/>
        </p:nvSpPr>
        <p:spPr>
          <a:xfrm>
            <a:off x="7483383" y="3781623"/>
            <a:ext cx="2265045" cy="1960245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46355">
              <a:lnSpc>
                <a:spcPct val="100000"/>
              </a:lnSpc>
              <a:spcBef>
                <a:spcPts val="265"/>
              </a:spcBef>
            </a:pPr>
            <a:r>
              <a:rPr sz="2500" b="1" spc="-65" dirty="0">
                <a:solidFill>
                  <a:srgbClr val="99070E"/>
                </a:solidFill>
                <a:latin typeface="Arial"/>
                <a:cs typeface="Arial"/>
              </a:rPr>
              <a:t>back-­tracking</a:t>
            </a:r>
            <a:endParaRPr sz="2500">
              <a:latin typeface="Arial"/>
              <a:cs typeface="Arial"/>
            </a:endParaRPr>
          </a:p>
          <a:p>
            <a:pPr marL="46355" marR="5080">
              <a:lnSpc>
                <a:spcPct val="97300"/>
              </a:lnSpc>
              <a:spcBef>
                <a:spcPts val="150"/>
              </a:spcBef>
            </a:pPr>
            <a:r>
              <a:rPr sz="1500" spc="-5" dirty="0">
                <a:latin typeface="Arial"/>
                <a:cs typeface="Arial"/>
              </a:rPr>
              <a:t>(= </a:t>
            </a:r>
            <a:r>
              <a:rPr sz="1500" spc="-30" dirty="0">
                <a:latin typeface="Arial"/>
                <a:cs typeface="Arial"/>
              </a:rPr>
              <a:t>finding </a:t>
            </a:r>
            <a:r>
              <a:rPr sz="1500" spc="-20" dirty="0">
                <a:latin typeface="Arial"/>
                <a:cs typeface="Arial"/>
              </a:rPr>
              <a:t>the </a:t>
            </a:r>
            <a:r>
              <a:rPr sz="1500" spc="-25" dirty="0">
                <a:latin typeface="Arial"/>
                <a:cs typeface="Arial"/>
              </a:rPr>
              <a:t>path </a:t>
            </a:r>
            <a:r>
              <a:rPr sz="1500" spc="-5" dirty="0">
                <a:latin typeface="Arial"/>
                <a:cs typeface="Arial"/>
              </a:rPr>
              <a:t>which  </a:t>
            </a:r>
            <a:r>
              <a:rPr sz="1500" spc="-15" dirty="0">
                <a:latin typeface="Arial"/>
                <a:cs typeface="Arial"/>
              </a:rPr>
              <a:t>corresponds to </a:t>
            </a:r>
            <a:r>
              <a:rPr sz="1500" spc="-20" dirty="0">
                <a:latin typeface="Arial"/>
                <a:cs typeface="Arial"/>
              </a:rPr>
              <a:t>the </a:t>
            </a:r>
            <a:r>
              <a:rPr sz="1500" spc="-15" dirty="0">
                <a:latin typeface="Arial"/>
                <a:cs typeface="Arial"/>
              </a:rPr>
              <a:t>highest  </a:t>
            </a:r>
            <a:r>
              <a:rPr sz="1500" spc="-30" dirty="0">
                <a:latin typeface="Arial"/>
                <a:cs typeface="Arial"/>
              </a:rPr>
              <a:t>probability,</a:t>
            </a:r>
            <a:r>
              <a:rPr sz="1500" spc="55" dirty="0">
                <a:latin typeface="Arial"/>
                <a:cs typeface="Arial"/>
              </a:rPr>
              <a:t> </a:t>
            </a:r>
            <a:r>
              <a:rPr sz="1500" spc="-90" dirty="0">
                <a:latin typeface="Arial"/>
                <a:cs typeface="Arial"/>
              </a:rPr>
              <a:t>-­24.49)</a:t>
            </a:r>
            <a:endParaRPr sz="15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5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tabLst>
                <a:tab pos="922019" algn="l"/>
                <a:tab pos="1832610" algn="l"/>
              </a:tabLst>
            </a:pPr>
            <a:r>
              <a:rPr sz="1500" b="1" spc="-5" dirty="0">
                <a:latin typeface="Arial"/>
                <a:cs typeface="Arial"/>
              </a:rPr>
              <a:t>G	A	A</a:t>
            </a:r>
            <a:endParaRPr sz="1500">
              <a:latin typeface="Arial"/>
              <a:cs typeface="Arial"/>
            </a:endParaRPr>
          </a:p>
          <a:p>
            <a:pPr marR="93345" algn="r">
              <a:lnSpc>
                <a:spcPct val="100000"/>
              </a:lnSpc>
              <a:spcBef>
                <a:spcPts val="1305"/>
              </a:spcBef>
            </a:pPr>
            <a:r>
              <a:rPr sz="1500" spc="-95" dirty="0">
                <a:latin typeface="Arial"/>
                <a:cs typeface="Arial"/>
              </a:rPr>
              <a:t>-­25.65</a:t>
            </a:r>
            <a:endParaRPr sz="1500">
              <a:latin typeface="Arial"/>
              <a:cs typeface="Arial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3837997" y="6530823"/>
            <a:ext cx="21971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25" dirty="0">
                <a:solidFill>
                  <a:srgbClr val="99070E"/>
                </a:solidFill>
                <a:latin typeface="Courier New"/>
                <a:cs typeface="Courier New"/>
              </a:rPr>
              <a:t>HHHLLLLLL</a:t>
            </a:r>
            <a:endParaRPr sz="3200">
              <a:latin typeface="Courier New"/>
              <a:cs typeface="Courier New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751755" y="6639255"/>
            <a:ext cx="2886075" cy="315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20" dirty="0">
                <a:latin typeface="Arial"/>
                <a:cs typeface="Arial"/>
              </a:rPr>
              <a:t>The</a:t>
            </a:r>
            <a:r>
              <a:rPr sz="1900" spc="-105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most</a:t>
            </a:r>
            <a:r>
              <a:rPr sz="1900" spc="-165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probable</a:t>
            </a:r>
            <a:r>
              <a:rPr sz="1900" spc="-100" dirty="0">
                <a:latin typeface="Arial"/>
                <a:cs typeface="Arial"/>
              </a:rPr>
              <a:t> </a:t>
            </a:r>
            <a:r>
              <a:rPr sz="1900" spc="10" dirty="0">
                <a:latin typeface="Arial"/>
                <a:cs typeface="Arial"/>
              </a:rPr>
              <a:t>path</a:t>
            </a:r>
            <a:r>
              <a:rPr sz="1900" spc="-100" dirty="0">
                <a:latin typeface="Arial"/>
                <a:cs typeface="Arial"/>
              </a:rPr>
              <a:t> </a:t>
            </a:r>
            <a:r>
              <a:rPr sz="1900" spc="5" dirty="0">
                <a:latin typeface="Arial"/>
                <a:cs typeface="Arial"/>
              </a:rPr>
              <a:t>is:</a:t>
            </a:r>
            <a:endParaRPr sz="1900">
              <a:latin typeface="Arial"/>
              <a:cs typeface="Arial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6605714" y="6624139"/>
            <a:ext cx="3162300" cy="551815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 marR="30480">
              <a:lnSpc>
                <a:spcPct val="103000"/>
              </a:lnSpc>
              <a:spcBef>
                <a:spcPts val="40"/>
              </a:spcBef>
            </a:pPr>
            <a:r>
              <a:rPr sz="1700" spc="15" dirty="0">
                <a:latin typeface="Arial"/>
                <a:cs typeface="Arial"/>
              </a:rPr>
              <a:t>Its </a:t>
            </a: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5" dirty="0">
                <a:latin typeface="Arial"/>
                <a:cs typeface="Arial"/>
              </a:rPr>
              <a:t>is </a:t>
            </a:r>
            <a:r>
              <a:rPr sz="1700" spc="-55" dirty="0">
                <a:latin typeface="Arial"/>
                <a:cs typeface="Arial"/>
              </a:rPr>
              <a:t>2</a:t>
            </a:r>
            <a:r>
              <a:rPr sz="1650" spc="-82" baseline="25252" dirty="0">
                <a:latin typeface="Arial"/>
                <a:cs typeface="Arial"/>
              </a:rPr>
              <a:t>-­24.49 </a:t>
            </a:r>
            <a:r>
              <a:rPr sz="1700" spc="-5" dirty="0">
                <a:latin typeface="Arial"/>
                <a:cs typeface="Arial"/>
              </a:rPr>
              <a:t>= </a:t>
            </a:r>
            <a:r>
              <a:rPr sz="1700" spc="-90" dirty="0">
                <a:latin typeface="Arial"/>
                <a:cs typeface="Arial"/>
              </a:rPr>
              <a:t>4.25E-­8  </a:t>
            </a:r>
            <a:r>
              <a:rPr sz="1700" spc="-25" dirty="0">
                <a:latin typeface="Arial"/>
                <a:cs typeface="Arial"/>
              </a:rPr>
              <a:t>(remember </a:t>
            </a:r>
            <a:r>
              <a:rPr sz="1700" spc="-20" dirty="0">
                <a:latin typeface="Arial"/>
                <a:cs typeface="Arial"/>
              </a:rPr>
              <a:t>that we </a:t>
            </a:r>
            <a:r>
              <a:rPr sz="1700" spc="-15" dirty="0">
                <a:latin typeface="Arial"/>
                <a:cs typeface="Arial"/>
              </a:rPr>
              <a:t>used</a:t>
            </a:r>
            <a:r>
              <a:rPr sz="1700" spc="229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log</a:t>
            </a:r>
            <a:r>
              <a:rPr sz="1650" spc="-15" baseline="-15151" dirty="0">
                <a:latin typeface="Arial"/>
                <a:cs typeface="Arial"/>
              </a:rPr>
              <a:t>2</a:t>
            </a:r>
            <a:r>
              <a:rPr sz="1700" spc="-10" dirty="0">
                <a:latin typeface="Arial"/>
                <a:cs typeface="Arial"/>
              </a:rPr>
              <a:t>(p))</a:t>
            </a:r>
            <a:endParaRPr sz="1700">
              <a:latin typeface="Arial"/>
              <a:cs typeface="Arial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7758662" y="2674262"/>
            <a:ext cx="6223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5" dirty="0">
                <a:latin typeface="Arial"/>
                <a:cs typeface="Arial"/>
              </a:rPr>
              <a:t>-­0.737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48" name="object 48"/>
          <p:cNvGrpSpPr/>
          <p:nvPr/>
        </p:nvGrpSpPr>
        <p:grpSpPr>
          <a:xfrm>
            <a:off x="506729" y="152400"/>
            <a:ext cx="9664700" cy="7251700"/>
            <a:chOff x="506729" y="152400"/>
            <a:chExt cx="9664700" cy="7251700"/>
          </a:xfrm>
        </p:grpSpPr>
        <p:sp>
          <p:nvSpPr>
            <p:cNvPr id="49" name="object 49"/>
            <p:cNvSpPr/>
            <p:nvPr/>
          </p:nvSpPr>
          <p:spPr>
            <a:xfrm>
              <a:off x="2428329" y="5585815"/>
              <a:ext cx="2993390" cy="447040"/>
            </a:xfrm>
            <a:custGeom>
              <a:avLst/>
              <a:gdLst/>
              <a:ahLst/>
              <a:cxnLst/>
              <a:rect l="l" t="t" r="r" b="b"/>
              <a:pathLst>
                <a:path w="2993390" h="447039">
                  <a:moveTo>
                    <a:pt x="339001" y="446684"/>
                  </a:moveTo>
                  <a:lnTo>
                    <a:pt x="308838" y="361810"/>
                  </a:lnTo>
                  <a:lnTo>
                    <a:pt x="289725" y="381698"/>
                  </a:lnTo>
                  <a:lnTo>
                    <a:pt x="17602" y="120027"/>
                  </a:lnTo>
                  <a:lnTo>
                    <a:pt x="0" y="138353"/>
                  </a:lnTo>
                  <a:lnTo>
                    <a:pt x="272122" y="400011"/>
                  </a:lnTo>
                  <a:lnTo>
                    <a:pt x="253022" y="419900"/>
                  </a:lnTo>
                  <a:lnTo>
                    <a:pt x="339001" y="446684"/>
                  </a:lnTo>
                  <a:close/>
                </a:path>
                <a:path w="2993390" h="447039">
                  <a:moveTo>
                    <a:pt x="1139101" y="446684"/>
                  </a:moveTo>
                  <a:lnTo>
                    <a:pt x="1122400" y="358165"/>
                  </a:lnTo>
                  <a:lnTo>
                    <a:pt x="1100455" y="374865"/>
                  </a:lnTo>
                  <a:lnTo>
                    <a:pt x="907910" y="121500"/>
                  </a:lnTo>
                  <a:lnTo>
                    <a:pt x="887679" y="136880"/>
                  </a:lnTo>
                  <a:lnTo>
                    <a:pt x="1080236" y="390245"/>
                  </a:lnTo>
                  <a:lnTo>
                    <a:pt x="1058291" y="406933"/>
                  </a:lnTo>
                  <a:lnTo>
                    <a:pt x="1139101" y="446684"/>
                  </a:lnTo>
                  <a:close/>
                </a:path>
                <a:path w="2993390" h="447039">
                  <a:moveTo>
                    <a:pt x="2104301" y="40297"/>
                  </a:moveTo>
                  <a:lnTo>
                    <a:pt x="2023757" y="0"/>
                  </a:lnTo>
                  <a:lnTo>
                    <a:pt x="2023757" y="27584"/>
                  </a:lnTo>
                  <a:lnTo>
                    <a:pt x="1786801" y="27584"/>
                  </a:lnTo>
                  <a:lnTo>
                    <a:pt x="1786801" y="52997"/>
                  </a:lnTo>
                  <a:lnTo>
                    <a:pt x="2023757" y="52997"/>
                  </a:lnTo>
                  <a:lnTo>
                    <a:pt x="2023757" y="80581"/>
                  </a:lnTo>
                  <a:lnTo>
                    <a:pt x="2104301" y="40297"/>
                  </a:lnTo>
                  <a:close/>
                </a:path>
                <a:path w="2993390" h="447039">
                  <a:moveTo>
                    <a:pt x="2993301" y="129184"/>
                  </a:moveTo>
                  <a:lnTo>
                    <a:pt x="2904934" y="146558"/>
                  </a:lnTo>
                  <a:lnTo>
                    <a:pt x="2921787" y="168389"/>
                  </a:lnTo>
                  <a:lnTo>
                    <a:pt x="2706128" y="335038"/>
                  </a:lnTo>
                  <a:lnTo>
                    <a:pt x="2721660" y="355142"/>
                  </a:lnTo>
                  <a:lnTo>
                    <a:pt x="2937319" y="188493"/>
                  </a:lnTo>
                  <a:lnTo>
                    <a:pt x="2954172" y="210324"/>
                  </a:lnTo>
                  <a:lnTo>
                    <a:pt x="2993301" y="12918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50"/>
            <p:cNvSpPr/>
            <p:nvPr/>
          </p:nvSpPr>
          <p:spPr>
            <a:xfrm>
              <a:off x="513079" y="158750"/>
              <a:ext cx="9652000" cy="7239000"/>
            </a:xfrm>
            <a:custGeom>
              <a:avLst/>
              <a:gdLst/>
              <a:ahLst/>
              <a:cxnLst/>
              <a:rect l="l" t="t" r="r" b="b"/>
              <a:pathLst>
                <a:path w="9652000" h="7239000">
                  <a:moveTo>
                    <a:pt x="0" y="0"/>
                  </a:moveTo>
                  <a:lnTo>
                    <a:pt x="9652000" y="0"/>
                  </a:lnTo>
                  <a:lnTo>
                    <a:pt x="9652000" y="7239000"/>
                  </a:lnTo>
                  <a:lnTo>
                    <a:pt x="0" y="7239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09277"/>
            <a:ext cx="8406765" cy="606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mtClean="0"/>
              <a:t>Final probability</a:t>
            </a:r>
            <a:endParaRPr spc="-5" dirty="0"/>
          </a:p>
        </p:txBody>
      </p:sp>
      <p:sp>
        <p:nvSpPr>
          <p:cNvPr id="3" name="object 3"/>
          <p:cNvSpPr/>
          <p:nvPr/>
        </p:nvSpPr>
        <p:spPr>
          <a:xfrm>
            <a:off x="4291330" y="2614015"/>
            <a:ext cx="1041400" cy="321945"/>
          </a:xfrm>
          <a:custGeom>
            <a:avLst/>
            <a:gdLst/>
            <a:ahLst/>
            <a:cxnLst/>
            <a:rect l="l" t="t" r="r" b="b"/>
            <a:pathLst>
              <a:path w="1041400" h="321944">
                <a:moveTo>
                  <a:pt x="965200" y="268884"/>
                </a:moveTo>
                <a:lnTo>
                  <a:pt x="80530" y="268884"/>
                </a:lnTo>
                <a:lnTo>
                  <a:pt x="80530" y="241300"/>
                </a:lnTo>
                <a:lnTo>
                  <a:pt x="0" y="281584"/>
                </a:lnTo>
                <a:lnTo>
                  <a:pt x="80530" y="321881"/>
                </a:lnTo>
                <a:lnTo>
                  <a:pt x="80530" y="294297"/>
                </a:lnTo>
                <a:lnTo>
                  <a:pt x="965200" y="294297"/>
                </a:lnTo>
                <a:lnTo>
                  <a:pt x="965200" y="268884"/>
                </a:lnTo>
                <a:close/>
              </a:path>
              <a:path w="1041400" h="321944">
                <a:moveTo>
                  <a:pt x="1041400" y="40297"/>
                </a:moveTo>
                <a:lnTo>
                  <a:pt x="960856" y="0"/>
                </a:lnTo>
                <a:lnTo>
                  <a:pt x="960856" y="27584"/>
                </a:lnTo>
                <a:lnTo>
                  <a:pt x="0" y="27584"/>
                </a:lnTo>
                <a:lnTo>
                  <a:pt x="0" y="52997"/>
                </a:lnTo>
                <a:lnTo>
                  <a:pt x="960856" y="52997"/>
                </a:lnTo>
                <a:lnTo>
                  <a:pt x="960856" y="80581"/>
                </a:lnTo>
                <a:lnTo>
                  <a:pt x="1041400" y="4029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18004" y="1829396"/>
            <a:ext cx="5664835" cy="1397000"/>
          </a:xfrm>
          <a:custGeom>
            <a:avLst/>
            <a:gdLst/>
            <a:ahLst/>
            <a:cxnLst/>
            <a:rect l="l" t="t" r="r" b="b"/>
            <a:pathLst>
              <a:path w="5664834" h="1397000">
                <a:moveTo>
                  <a:pt x="697217" y="941717"/>
                </a:moveTo>
                <a:lnTo>
                  <a:pt x="673658" y="894422"/>
                </a:lnTo>
                <a:lnTo>
                  <a:pt x="643178" y="851865"/>
                </a:lnTo>
                <a:lnTo>
                  <a:pt x="606577" y="814527"/>
                </a:lnTo>
                <a:lnTo>
                  <a:pt x="564654" y="782904"/>
                </a:lnTo>
                <a:lnTo>
                  <a:pt x="518172" y="757478"/>
                </a:lnTo>
                <a:lnTo>
                  <a:pt x="467918" y="738746"/>
                </a:lnTo>
                <a:lnTo>
                  <a:pt x="414655" y="727189"/>
                </a:lnTo>
                <a:lnTo>
                  <a:pt x="361010" y="723315"/>
                </a:lnTo>
                <a:lnTo>
                  <a:pt x="358902" y="723341"/>
                </a:lnTo>
                <a:lnTo>
                  <a:pt x="287324" y="730148"/>
                </a:lnTo>
                <a:lnTo>
                  <a:pt x="219849" y="749757"/>
                </a:lnTo>
                <a:lnTo>
                  <a:pt x="158762" y="780757"/>
                </a:lnTo>
                <a:lnTo>
                  <a:pt x="105486" y="821829"/>
                </a:lnTo>
                <a:lnTo>
                  <a:pt x="61493" y="871664"/>
                </a:lnTo>
                <a:lnTo>
                  <a:pt x="28244" y="928954"/>
                </a:lnTo>
                <a:lnTo>
                  <a:pt x="7251" y="992314"/>
                </a:lnTo>
                <a:lnTo>
                  <a:pt x="0" y="1060310"/>
                </a:lnTo>
                <a:lnTo>
                  <a:pt x="7442" y="1128280"/>
                </a:lnTo>
                <a:lnTo>
                  <a:pt x="28600" y="1191552"/>
                </a:lnTo>
                <a:lnTo>
                  <a:pt x="61988" y="1248714"/>
                </a:lnTo>
                <a:lnTo>
                  <a:pt x="106083" y="1298435"/>
                </a:lnTo>
                <a:lnTo>
                  <a:pt x="159435" y="1339380"/>
                </a:lnTo>
                <a:lnTo>
                  <a:pt x="220586" y="1370241"/>
                </a:lnTo>
                <a:lnTo>
                  <a:pt x="288099" y="1389697"/>
                </a:lnTo>
                <a:lnTo>
                  <a:pt x="360972" y="1396377"/>
                </a:lnTo>
                <a:lnTo>
                  <a:pt x="412826" y="1392758"/>
                </a:lnTo>
                <a:lnTo>
                  <a:pt x="464439" y="1381950"/>
                </a:lnTo>
                <a:lnTo>
                  <a:pt x="513321" y="1364386"/>
                </a:lnTo>
                <a:lnTo>
                  <a:pt x="558774" y="1340510"/>
                </a:lnTo>
                <a:lnTo>
                  <a:pt x="601472" y="1309560"/>
                </a:lnTo>
                <a:lnTo>
                  <a:pt x="637616" y="1274330"/>
                </a:lnTo>
                <a:lnTo>
                  <a:pt x="648335" y="1259014"/>
                </a:lnTo>
                <a:lnTo>
                  <a:pt x="672312" y="1273987"/>
                </a:lnTo>
                <a:lnTo>
                  <a:pt x="680796" y="1184300"/>
                </a:lnTo>
                <a:lnTo>
                  <a:pt x="603986" y="1231315"/>
                </a:lnTo>
                <a:lnTo>
                  <a:pt x="626770" y="1245539"/>
                </a:lnTo>
                <a:lnTo>
                  <a:pt x="617969" y="1258112"/>
                </a:lnTo>
                <a:lnTo>
                  <a:pt x="584428" y="1290713"/>
                </a:lnTo>
                <a:lnTo>
                  <a:pt x="546912" y="1318044"/>
                </a:lnTo>
                <a:lnTo>
                  <a:pt x="504685" y="1340497"/>
                </a:lnTo>
                <a:lnTo>
                  <a:pt x="459168" y="1357096"/>
                </a:lnTo>
                <a:lnTo>
                  <a:pt x="411060" y="1367409"/>
                </a:lnTo>
                <a:lnTo>
                  <a:pt x="360248" y="1370965"/>
                </a:lnTo>
                <a:lnTo>
                  <a:pt x="292468" y="1364589"/>
                </a:lnTo>
                <a:lnTo>
                  <a:pt x="229552" y="1346377"/>
                </a:lnTo>
                <a:lnTo>
                  <a:pt x="172669" y="1317599"/>
                </a:lnTo>
                <a:lnTo>
                  <a:pt x="123164" y="1279525"/>
                </a:lnTo>
                <a:lnTo>
                  <a:pt x="82384" y="1233436"/>
                </a:lnTo>
                <a:lnTo>
                  <a:pt x="51650" y="1180655"/>
                </a:lnTo>
                <a:lnTo>
                  <a:pt x="32258" y="1122400"/>
                </a:lnTo>
                <a:lnTo>
                  <a:pt x="25488" y="1059853"/>
                </a:lnTo>
                <a:lnTo>
                  <a:pt x="32258" y="997305"/>
                </a:lnTo>
                <a:lnTo>
                  <a:pt x="51650" y="939063"/>
                </a:lnTo>
                <a:lnTo>
                  <a:pt x="82384" y="886269"/>
                </a:lnTo>
                <a:lnTo>
                  <a:pt x="123164" y="840193"/>
                </a:lnTo>
                <a:lnTo>
                  <a:pt x="172669" y="802106"/>
                </a:lnTo>
                <a:lnTo>
                  <a:pt x="229552" y="773328"/>
                </a:lnTo>
                <a:lnTo>
                  <a:pt x="292468" y="755116"/>
                </a:lnTo>
                <a:lnTo>
                  <a:pt x="360235" y="748741"/>
                </a:lnTo>
                <a:lnTo>
                  <a:pt x="411911" y="752475"/>
                </a:lnTo>
                <a:lnTo>
                  <a:pt x="461594" y="763371"/>
                </a:lnTo>
                <a:lnTo>
                  <a:pt x="508393" y="780948"/>
                </a:lnTo>
                <a:lnTo>
                  <a:pt x="551599" y="804722"/>
                </a:lnTo>
                <a:lnTo>
                  <a:pt x="590473" y="834199"/>
                </a:lnTo>
                <a:lnTo>
                  <a:pt x="624306" y="868895"/>
                </a:lnTo>
                <a:lnTo>
                  <a:pt x="652373" y="908342"/>
                </a:lnTo>
                <a:lnTo>
                  <a:pt x="674446" y="952982"/>
                </a:lnTo>
                <a:lnTo>
                  <a:pt x="697217" y="941717"/>
                </a:lnTo>
                <a:close/>
              </a:path>
              <a:path w="5664834" h="1397000">
                <a:moveTo>
                  <a:pt x="2594660" y="24218"/>
                </a:moveTo>
                <a:lnTo>
                  <a:pt x="2586977" y="0"/>
                </a:lnTo>
                <a:lnTo>
                  <a:pt x="1622361" y="305854"/>
                </a:lnTo>
                <a:lnTo>
                  <a:pt x="1614030" y="279565"/>
                </a:lnTo>
                <a:lnTo>
                  <a:pt x="1549425" y="342303"/>
                </a:lnTo>
                <a:lnTo>
                  <a:pt x="1638363" y="356374"/>
                </a:lnTo>
                <a:lnTo>
                  <a:pt x="1630032" y="330073"/>
                </a:lnTo>
                <a:lnTo>
                  <a:pt x="2594660" y="24218"/>
                </a:lnTo>
                <a:close/>
              </a:path>
              <a:path w="5664834" h="1397000">
                <a:moveTo>
                  <a:pt x="4051325" y="342303"/>
                </a:moveTo>
                <a:lnTo>
                  <a:pt x="3987889" y="278371"/>
                </a:lnTo>
                <a:lnTo>
                  <a:pt x="3979075" y="304507"/>
                </a:lnTo>
                <a:lnTo>
                  <a:pt x="3077476" y="76"/>
                </a:lnTo>
                <a:lnTo>
                  <a:pt x="3069361" y="24142"/>
                </a:lnTo>
                <a:lnTo>
                  <a:pt x="3970947" y="328574"/>
                </a:lnTo>
                <a:lnTo>
                  <a:pt x="3962133" y="354711"/>
                </a:lnTo>
                <a:lnTo>
                  <a:pt x="4051325" y="342303"/>
                </a:lnTo>
                <a:close/>
              </a:path>
              <a:path w="5664834" h="1397000">
                <a:moveTo>
                  <a:pt x="5664238" y="1060272"/>
                </a:moveTo>
                <a:lnTo>
                  <a:pt x="5657685" y="992530"/>
                </a:lnTo>
                <a:lnTo>
                  <a:pt x="5638724" y="929347"/>
                </a:lnTo>
                <a:lnTo>
                  <a:pt x="5608650" y="872147"/>
                </a:lnTo>
                <a:lnTo>
                  <a:pt x="5568772" y="822274"/>
                </a:lnTo>
                <a:lnTo>
                  <a:pt x="5520398" y="781088"/>
                </a:lnTo>
                <a:lnTo>
                  <a:pt x="5464822" y="749947"/>
                </a:lnTo>
                <a:lnTo>
                  <a:pt x="5403354" y="730211"/>
                </a:lnTo>
                <a:lnTo>
                  <a:pt x="5338229" y="723353"/>
                </a:lnTo>
                <a:lnTo>
                  <a:pt x="5335905" y="723328"/>
                </a:lnTo>
                <a:lnTo>
                  <a:pt x="5287327" y="727202"/>
                </a:lnTo>
                <a:lnTo>
                  <a:pt x="5238737" y="738809"/>
                </a:lnTo>
                <a:lnTo>
                  <a:pt x="5192928" y="757631"/>
                </a:lnTo>
                <a:lnTo>
                  <a:pt x="5150599" y="783170"/>
                </a:lnTo>
                <a:lnTo>
                  <a:pt x="5112486" y="814908"/>
                </a:lnTo>
                <a:lnTo>
                  <a:pt x="5079250" y="852322"/>
                </a:lnTo>
                <a:lnTo>
                  <a:pt x="5051628" y="894905"/>
                </a:lnTo>
                <a:lnTo>
                  <a:pt x="5030317" y="942149"/>
                </a:lnTo>
                <a:lnTo>
                  <a:pt x="5053495" y="952550"/>
                </a:lnTo>
                <a:lnTo>
                  <a:pt x="5073497" y="907872"/>
                </a:lnTo>
                <a:lnTo>
                  <a:pt x="5098923" y="868426"/>
                </a:lnTo>
                <a:lnTo>
                  <a:pt x="5129517" y="833780"/>
                </a:lnTo>
                <a:lnTo>
                  <a:pt x="5164607" y="804392"/>
                </a:lnTo>
                <a:lnTo>
                  <a:pt x="5203545" y="780732"/>
                </a:lnTo>
                <a:lnTo>
                  <a:pt x="5245671" y="763270"/>
                </a:lnTo>
                <a:lnTo>
                  <a:pt x="5290337" y="752449"/>
                </a:lnTo>
                <a:lnTo>
                  <a:pt x="5336768" y="748753"/>
                </a:lnTo>
                <a:lnTo>
                  <a:pt x="5397703" y="755078"/>
                </a:lnTo>
                <a:lnTo>
                  <a:pt x="5454294" y="773163"/>
                </a:lnTo>
                <a:lnTo>
                  <a:pt x="5505539" y="801801"/>
                </a:lnTo>
                <a:lnTo>
                  <a:pt x="5550230" y="839749"/>
                </a:lnTo>
                <a:lnTo>
                  <a:pt x="5587123" y="885786"/>
                </a:lnTo>
                <a:lnTo>
                  <a:pt x="5614987" y="938644"/>
                </a:lnTo>
                <a:lnTo>
                  <a:pt x="5632615" y="997064"/>
                </a:lnTo>
                <a:lnTo>
                  <a:pt x="5638762" y="1059853"/>
                </a:lnTo>
                <a:lnTo>
                  <a:pt x="5632615" y="1122641"/>
                </a:lnTo>
                <a:lnTo>
                  <a:pt x="5614987" y="1181074"/>
                </a:lnTo>
                <a:lnTo>
                  <a:pt x="5587123" y="1233919"/>
                </a:lnTo>
                <a:lnTo>
                  <a:pt x="5550230" y="1279956"/>
                </a:lnTo>
                <a:lnTo>
                  <a:pt x="5505539" y="1317904"/>
                </a:lnTo>
                <a:lnTo>
                  <a:pt x="5454294" y="1346542"/>
                </a:lnTo>
                <a:lnTo>
                  <a:pt x="5397703" y="1364627"/>
                </a:lnTo>
                <a:lnTo>
                  <a:pt x="5336743" y="1370952"/>
                </a:lnTo>
                <a:lnTo>
                  <a:pt x="5291912" y="1367497"/>
                </a:lnTo>
                <a:lnTo>
                  <a:pt x="5248618" y="1357363"/>
                </a:lnTo>
                <a:lnTo>
                  <a:pt x="5207647" y="1340993"/>
                </a:lnTo>
                <a:lnTo>
                  <a:pt x="5169560" y="1318768"/>
                </a:lnTo>
                <a:lnTo>
                  <a:pt x="5134978" y="1291107"/>
                </a:lnTo>
                <a:lnTo>
                  <a:pt x="5104689" y="1258608"/>
                </a:lnTo>
                <a:lnTo>
                  <a:pt x="5097856" y="1247762"/>
                </a:lnTo>
                <a:lnTo>
                  <a:pt x="5121275" y="1234440"/>
                </a:lnTo>
                <a:lnTo>
                  <a:pt x="5046459" y="1184300"/>
                </a:lnTo>
                <a:lnTo>
                  <a:pt x="5051260" y="1274254"/>
                </a:lnTo>
                <a:lnTo>
                  <a:pt x="5075745" y="1260335"/>
                </a:lnTo>
                <a:lnTo>
                  <a:pt x="5084254" y="1273848"/>
                </a:lnTo>
                <a:lnTo>
                  <a:pt x="5117033" y="1309116"/>
                </a:lnTo>
                <a:lnTo>
                  <a:pt x="5154422" y="1339202"/>
                </a:lnTo>
                <a:lnTo>
                  <a:pt x="5195659" y="1363421"/>
                </a:lnTo>
                <a:lnTo>
                  <a:pt x="5240096" y="1381328"/>
                </a:lnTo>
                <a:lnTo>
                  <a:pt x="5287073" y="1392466"/>
                </a:lnTo>
                <a:lnTo>
                  <a:pt x="5336705" y="1396441"/>
                </a:lnTo>
                <a:lnTo>
                  <a:pt x="5402491" y="1389672"/>
                </a:lnTo>
                <a:lnTo>
                  <a:pt x="5464048" y="1370101"/>
                </a:lnTo>
                <a:lnTo>
                  <a:pt x="5519725" y="1339088"/>
                </a:lnTo>
                <a:lnTo>
                  <a:pt x="5568213" y="1298016"/>
                </a:lnTo>
                <a:lnTo>
                  <a:pt x="5608205" y="1248244"/>
                </a:lnTo>
                <a:lnTo>
                  <a:pt x="5638406" y="1191120"/>
                </a:lnTo>
                <a:lnTo>
                  <a:pt x="5657532" y="1128001"/>
                </a:lnTo>
                <a:lnTo>
                  <a:pt x="5664238" y="10602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3812244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84106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98174" y="231823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37686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758662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74733" y="2996701"/>
            <a:ext cx="8708390" cy="3902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730250" algn="ctr">
              <a:lnSpc>
                <a:spcPct val="100000"/>
              </a:lnSpc>
              <a:spcBef>
                <a:spcPts val="100"/>
              </a:spcBef>
            </a:pPr>
            <a:r>
              <a:rPr sz="1700" spc="-10" dirty="0">
                <a:latin typeface="Arial"/>
                <a:cs typeface="Arial"/>
              </a:rPr>
              <a:t>0.4</a:t>
            </a:r>
            <a:endParaRPr sz="17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900">
              <a:latin typeface="Arial"/>
              <a:cs typeface="Arial"/>
            </a:endParaRPr>
          </a:p>
          <a:p>
            <a:pPr marL="372745">
              <a:lnSpc>
                <a:spcPct val="100000"/>
              </a:lnSpc>
              <a:spcBef>
                <a:spcPts val="1240"/>
              </a:spcBef>
            </a:pPr>
            <a:r>
              <a:rPr sz="2500" spc="10" dirty="0">
                <a:latin typeface="Arial"/>
                <a:cs typeface="Arial"/>
              </a:rPr>
              <a:t>Consider </a:t>
            </a:r>
            <a:r>
              <a:rPr sz="2500" dirty="0">
                <a:latin typeface="Arial"/>
                <a:cs typeface="Arial"/>
              </a:rPr>
              <a:t>now the </a:t>
            </a:r>
            <a:r>
              <a:rPr sz="2500" spc="15" dirty="0">
                <a:latin typeface="Arial"/>
                <a:cs typeface="Arial"/>
              </a:rPr>
              <a:t>sequence S=</a:t>
            </a:r>
            <a:r>
              <a:rPr sz="2500" spc="250" dirty="0">
                <a:latin typeface="Arial"/>
                <a:cs typeface="Arial"/>
              </a:rPr>
              <a:t> </a:t>
            </a:r>
            <a:r>
              <a:rPr sz="4800" b="1" spc="-37" baseline="2604" dirty="0">
                <a:solidFill>
                  <a:srgbClr val="333399"/>
                </a:solidFill>
                <a:latin typeface="Courier New"/>
                <a:cs typeface="Courier New"/>
              </a:rPr>
              <a:t>GGCA</a:t>
            </a:r>
            <a:endParaRPr sz="4800" baseline="2604">
              <a:latin typeface="Courier New"/>
              <a:cs typeface="Courier New"/>
            </a:endParaRPr>
          </a:p>
          <a:p>
            <a:pPr marL="50800" marR="259715">
              <a:lnSpc>
                <a:spcPts val="2500"/>
              </a:lnSpc>
              <a:spcBef>
                <a:spcPts val="1405"/>
              </a:spcBef>
            </a:pPr>
            <a:r>
              <a:rPr sz="2100" spc="15" dirty="0">
                <a:latin typeface="Arial"/>
                <a:cs typeface="Arial"/>
              </a:rPr>
              <a:t>What</a:t>
            </a:r>
            <a:r>
              <a:rPr sz="2100" spc="-6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is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45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probability</a:t>
            </a:r>
            <a:r>
              <a:rPr sz="2100" spc="-130" dirty="0">
                <a:latin typeface="Arial"/>
                <a:cs typeface="Arial"/>
              </a:rPr>
              <a:t> </a:t>
            </a:r>
            <a:r>
              <a:rPr sz="2100" spc="-5" dirty="0">
                <a:latin typeface="Arial"/>
                <a:cs typeface="Arial"/>
              </a:rPr>
              <a:t>P(S)</a:t>
            </a:r>
            <a:r>
              <a:rPr sz="2100" spc="-80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that</a:t>
            </a:r>
            <a:r>
              <a:rPr sz="2100" spc="-60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this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sequence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-5" dirty="0">
                <a:latin typeface="Arial"/>
                <a:cs typeface="Arial"/>
              </a:rPr>
              <a:t>S</a:t>
            </a:r>
            <a:r>
              <a:rPr sz="2100" spc="-75" dirty="0">
                <a:latin typeface="Arial"/>
                <a:cs typeface="Arial"/>
              </a:rPr>
              <a:t> </a:t>
            </a:r>
            <a:r>
              <a:rPr sz="2100" dirty="0">
                <a:latin typeface="Arial"/>
                <a:cs typeface="Arial"/>
              </a:rPr>
              <a:t>was</a:t>
            </a:r>
            <a:r>
              <a:rPr sz="2100" spc="7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generated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by</a:t>
            </a:r>
            <a:r>
              <a:rPr sz="2100" spc="-2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  </a:t>
            </a:r>
            <a:r>
              <a:rPr sz="2100" spc="-30" dirty="0">
                <a:latin typeface="Arial"/>
                <a:cs typeface="Arial"/>
              </a:rPr>
              <a:t>HMM</a:t>
            </a:r>
            <a:r>
              <a:rPr sz="2100" spc="6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model?</a:t>
            </a:r>
            <a:endParaRPr sz="2100">
              <a:latin typeface="Arial"/>
              <a:cs typeface="Arial"/>
            </a:endParaRPr>
          </a:p>
          <a:p>
            <a:pPr marL="50800" marR="43180">
              <a:lnSpc>
                <a:spcPts val="2500"/>
              </a:lnSpc>
              <a:spcBef>
                <a:spcPts val="1300"/>
              </a:spcBef>
            </a:pPr>
            <a:r>
              <a:rPr sz="2100" spc="15" dirty="0">
                <a:latin typeface="Arial"/>
                <a:cs typeface="Arial"/>
              </a:rPr>
              <a:t>This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probability</a:t>
            </a:r>
            <a:r>
              <a:rPr sz="2100" spc="-125" dirty="0">
                <a:latin typeface="Arial"/>
                <a:cs typeface="Arial"/>
              </a:rPr>
              <a:t> </a:t>
            </a:r>
            <a:r>
              <a:rPr sz="2100" spc="-5" dirty="0">
                <a:latin typeface="Arial"/>
                <a:cs typeface="Arial"/>
              </a:rPr>
              <a:t>P(S)</a:t>
            </a:r>
            <a:r>
              <a:rPr sz="2100" spc="-8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is</a:t>
            </a:r>
            <a:r>
              <a:rPr sz="2100" spc="-25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given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by</a:t>
            </a:r>
            <a:r>
              <a:rPr sz="2100" spc="-2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55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sum</a:t>
            </a:r>
            <a:r>
              <a:rPr sz="2100" spc="-13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of</a:t>
            </a:r>
            <a:r>
              <a:rPr sz="2100" spc="4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45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probabilities</a:t>
            </a:r>
            <a:r>
              <a:rPr sz="2100" spc="-229" dirty="0">
                <a:latin typeface="Arial"/>
                <a:cs typeface="Arial"/>
              </a:rPr>
              <a:t> </a:t>
            </a:r>
            <a:r>
              <a:rPr sz="2100" spc="5" dirty="0">
                <a:latin typeface="Arial"/>
                <a:cs typeface="Arial"/>
              </a:rPr>
              <a:t>p</a:t>
            </a:r>
            <a:r>
              <a:rPr sz="2100" spc="7" baseline="-15873" dirty="0">
                <a:latin typeface="Arial"/>
                <a:cs typeface="Arial"/>
              </a:rPr>
              <a:t>i</a:t>
            </a:r>
            <a:r>
              <a:rPr sz="2100" spc="5" dirty="0">
                <a:latin typeface="Arial"/>
                <a:cs typeface="Arial"/>
              </a:rPr>
              <a:t>(S)</a:t>
            </a:r>
            <a:r>
              <a:rPr sz="2100" spc="-8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of</a:t>
            </a:r>
            <a:r>
              <a:rPr sz="2100" spc="-60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each  possible</a:t>
            </a:r>
            <a:r>
              <a:rPr sz="2100" spc="-155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path</a:t>
            </a:r>
            <a:r>
              <a:rPr sz="2100" spc="-155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that</a:t>
            </a:r>
            <a:r>
              <a:rPr sz="2100" spc="-7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produces</a:t>
            </a:r>
            <a:r>
              <a:rPr sz="2100" spc="-135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this</a:t>
            </a:r>
            <a:r>
              <a:rPr sz="2100" spc="-135" dirty="0">
                <a:latin typeface="Arial"/>
                <a:cs typeface="Arial"/>
              </a:rPr>
              <a:t> </a:t>
            </a:r>
            <a:r>
              <a:rPr sz="2100" spc="30" dirty="0">
                <a:latin typeface="Arial"/>
                <a:cs typeface="Arial"/>
              </a:rPr>
              <a:t>sequence.</a:t>
            </a:r>
            <a:endParaRPr sz="2100">
              <a:latin typeface="Arial"/>
              <a:cs typeface="Arial"/>
            </a:endParaRPr>
          </a:p>
          <a:p>
            <a:pPr marL="50800" marR="135890">
              <a:lnSpc>
                <a:spcPct val="103200"/>
              </a:lnSpc>
              <a:spcBef>
                <a:spcPts val="1125"/>
              </a:spcBef>
            </a:pP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probability</a:t>
            </a:r>
            <a:r>
              <a:rPr sz="2100" spc="-135" dirty="0">
                <a:latin typeface="Arial"/>
                <a:cs typeface="Arial"/>
              </a:rPr>
              <a:t> </a:t>
            </a:r>
            <a:r>
              <a:rPr sz="2100" spc="-5" dirty="0">
                <a:latin typeface="Arial"/>
                <a:cs typeface="Arial"/>
              </a:rPr>
              <a:t>P(S)</a:t>
            </a:r>
            <a:r>
              <a:rPr sz="2100" spc="-80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can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be</a:t>
            </a:r>
            <a:r>
              <a:rPr sz="2100" spc="50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computed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by</a:t>
            </a:r>
            <a:r>
              <a:rPr sz="2100" spc="-35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dynamical</a:t>
            </a:r>
            <a:r>
              <a:rPr sz="2100" spc="-155" dirty="0">
                <a:latin typeface="Arial"/>
                <a:cs typeface="Arial"/>
              </a:rPr>
              <a:t> </a:t>
            </a:r>
            <a:r>
              <a:rPr sz="2100" spc="5" dirty="0">
                <a:latin typeface="Arial"/>
                <a:cs typeface="Arial"/>
              </a:rPr>
              <a:t>programming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using  </a:t>
            </a:r>
            <a:r>
              <a:rPr sz="2100" spc="20" dirty="0">
                <a:latin typeface="Arial"/>
                <a:cs typeface="Arial"/>
              </a:rPr>
              <a:t>either</a:t>
            </a:r>
            <a:r>
              <a:rPr sz="2100" spc="-8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spc="-50" dirty="0">
                <a:latin typeface="Arial"/>
                <a:cs typeface="Arial"/>
              </a:rPr>
              <a:t>so-­called</a:t>
            </a:r>
            <a:r>
              <a:rPr sz="2100" spc="-155" dirty="0">
                <a:latin typeface="Arial"/>
                <a:cs typeface="Arial"/>
              </a:rPr>
              <a:t> </a:t>
            </a:r>
            <a:r>
              <a:rPr sz="2100" b="1" spc="-5" dirty="0">
                <a:latin typeface="Arial"/>
                <a:cs typeface="Arial"/>
              </a:rPr>
              <a:t>Forward</a:t>
            </a:r>
            <a:r>
              <a:rPr sz="2100" b="1" spc="-6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or</a:t>
            </a:r>
            <a:r>
              <a:rPr sz="2100" spc="1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b="1" spc="5" dirty="0">
                <a:latin typeface="Arial"/>
                <a:cs typeface="Arial"/>
              </a:rPr>
              <a:t>Backward</a:t>
            </a:r>
            <a:r>
              <a:rPr sz="2100" b="1" spc="-6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algorithm.</a:t>
            </a:r>
            <a:endParaRPr sz="21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13079" y="158750"/>
            <a:ext cx="9652000" cy="7239000"/>
          </a:xfrm>
          <a:custGeom>
            <a:avLst/>
            <a:gdLst/>
            <a:ahLst/>
            <a:cxnLst/>
            <a:rect l="l" t="t" r="r" b="b"/>
            <a:pathLst>
              <a:path w="9652000" h="7239000">
                <a:moveTo>
                  <a:pt x="0" y="0"/>
                </a:moveTo>
                <a:lnTo>
                  <a:pt x="9652000" y="0"/>
                </a:lnTo>
                <a:lnTo>
                  <a:pt x="9652000" y="7239000"/>
                </a:lnTo>
                <a:lnTo>
                  <a:pt x="0" y="7239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09277"/>
            <a:ext cx="8406765" cy="606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HMM : </a:t>
            </a:r>
            <a:r>
              <a:rPr spc="-10" dirty="0"/>
              <a:t>Forward </a:t>
            </a:r>
            <a:r>
              <a:rPr spc="-15"/>
              <a:t>algorithm </a:t>
            </a:r>
            <a:endParaRPr spc="-5" dirty="0"/>
          </a:p>
        </p:txBody>
      </p:sp>
      <p:sp>
        <p:nvSpPr>
          <p:cNvPr id="3" name="object 3"/>
          <p:cNvSpPr/>
          <p:nvPr/>
        </p:nvSpPr>
        <p:spPr>
          <a:xfrm>
            <a:off x="4291330" y="2614015"/>
            <a:ext cx="1041400" cy="321945"/>
          </a:xfrm>
          <a:custGeom>
            <a:avLst/>
            <a:gdLst/>
            <a:ahLst/>
            <a:cxnLst/>
            <a:rect l="l" t="t" r="r" b="b"/>
            <a:pathLst>
              <a:path w="1041400" h="321944">
                <a:moveTo>
                  <a:pt x="965200" y="268884"/>
                </a:moveTo>
                <a:lnTo>
                  <a:pt x="80530" y="268884"/>
                </a:lnTo>
                <a:lnTo>
                  <a:pt x="80530" y="241300"/>
                </a:lnTo>
                <a:lnTo>
                  <a:pt x="0" y="281584"/>
                </a:lnTo>
                <a:lnTo>
                  <a:pt x="80530" y="321881"/>
                </a:lnTo>
                <a:lnTo>
                  <a:pt x="80530" y="294297"/>
                </a:lnTo>
                <a:lnTo>
                  <a:pt x="965200" y="294297"/>
                </a:lnTo>
                <a:lnTo>
                  <a:pt x="965200" y="268884"/>
                </a:lnTo>
                <a:close/>
              </a:path>
              <a:path w="1041400" h="321944">
                <a:moveTo>
                  <a:pt x="1041400" y="40297"/>
                </a:moveTo>
                <a:lnTo>
                  <a:pt x="960856" y="0"/>
                </a:lnTo>
                <a:lnTo>
                  <a:pt x="960856" y="27584"/>
                </a:lnTo>
                <a:lnTo>
                  <a:pt x="0" y="27584"/>
                </a:lnTo>
                <a:lnTo>
                  <a:pt x="0" y="52997"/>
                </a:lnTo>
                <a:lnTo>
                  <a:pt x="960856" y="52997"/>
                </a:lnTo>
                <a:lnTo>
                  <a:pt x="960856" y="80581"/>
                </a:lnTo>
                <a:lnTo>
                  <a:pt x="1041400" y="4029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18004" y="1829396"/>
            <a:ext cx="5664835" cy="1397000"/>
          </a:xfrm>
          <a:custGeom>
            <a:avLst/>
            <a:gdLst/>
            <a:ahLst/>
            <a:cxnLst/>
            <a:rect l="l" t="t" r="r" b="b"/>
            <a:pathLst>
              <a:path w="5664834" h="1397000">
                <a:moveTo>
                  <a:pt x="697217" y="941717"/>
                </a:moveTo>
                <a:lnTo>
                  <a:pt x="673658" y="894422"/>
                </a:lnTo>
                <a:lnTo>
                  <a:pt x="643178" y="851865"/>
                </a:lnTo>
                <a:lnTo>
                  <a:pt x="606577" y="814527"/>
                </a:lnTo>
                <a:lnTo>
                  <a:pt x="564654" y="782904"/>
                </a:lnTo>
                <a:lnTo>
                  <a:pt x="518172" y="757478"/>
                </a:lnTo>
                <a:lnTo>
                  <a:pt x="467918" y="738746"/>
                </a:lnTo>
                <a:lnTo>
                  <a:pt x="414655" y="727189"/>
                </a:lnTo>
                <a:lnTo>
                  <a:pt x="361010" y="723315"/>
                </a:lnTo>
                <a:lnTo>
                  <a:pt x="358902" y="723341"/>
                </a:lnTo>
                <a:lnTo>
                  <a:pt x="287324" y="730148"/>
                </a:lnTo>
                <a:lnTo>
                  <a:pt x="219849" y="749757"/>
                </a:lnTo>
                <a:lnTo>
                  <a:pt x="158762" y="780757"/>
                </a:lnTo>
                <a:lnTo>
                  <a:pt x="105486" y="821829"/>
                </a:lnTo>
                <a:lnTo>
                  <a:pt x="61493" y="871664"/>
                </a:lnTo>
                <a:lnTo>
                  <a:pt x="28244" y="928954"/>
                </a:lnTo>
                <a:lnTo>
                  <a:pt x="7251" y="992314"/>
                </a:lnTo>
                <a:lnTo>
                  <a:pt x="0" y="1060310"/>
                </a:lnTo>
                <a:lnTo>
                  <a:pt x="7442" y="1128280"/>
                </a:lnTo>
                <a:lnTo>
                  <a:pt x="28600" y="1191552"/>
                </a:lnTo>
                <a:lnTo>
                  <a:pt x="61988" y="1248714"/>
                </a:lnTo>
                <a:lnTo>
                  <a:pt x="106083" y="1298435"/>
                </a:lnTo>
                <a:lnTo>
                  <a:pt x="159435" y="1339380"/>
                </a:lnTo>
                <a:lnTo>
                  <a:pt x="220586" y="1370241"/>
                </a:lnTo>
                <a:lnTo>
                  <a:pt x="288099" y="1389697"/>
                </a:lnTo>
                <a:lnTo>
                  <a:pt x="360972" y="1396377"/>
                </a:lnTo>
                <a:lnTo>
                  <a:pt x="412826" y="1392758"/>
                </a:lnTo>
                <a:lnTo>
                  <a:pt x="464439" y="1381950"/>
                </a:lnTo>
                <a:lnTo>
                  <a:pt x="513321" y="1364386"/>
                </a:lnTo>
                <a:lnTo>
                  <a:pt x="558774" y="1340510"/>
                </a:lnTo>
                <a:lnTo>
                  <a:pt x="601472" y="1309560"/>
                </a:lnTo>
                <a:lnTo>
                  <a:pt x="637616" y="1274330"/>
                </a:lnTo>
                <a:lnTo>
                  <a:pt x="648335" y="1259014"/>
                </a:lnTo>
                <a:lnTo>
                  <a:pt x="672312" y="1273987"/>
                </a:lnTo>
                <a:lnTo>
                  <a:pt x="680796" y="1184300"/>
                </a:lnTo>
                <a:lnTo>
                  <a:pt x="603986" y="1231315"/>
                </a:lnTo>
                <a:lnTo>
                  <a:pt x="626770" y="1245539"/>
                </a:lnTo>
                <a:lnTo>
                  <a:pt x="617969" y="1258112"/>
                </a:lnTo>
                <a:lnTo>
                  <a:pt x="584428" y="1290713"/>
                </a:lnTo>
                <a:lnTo>
                  <a:pt x="546912" y="1318044"/>
                </a:lnTo>
                <a:lnTo>
                  <a:pt x="504685" y="1340497"/>
                </a:lnTo>
                <a:lnTo>
                  <a:pt x="459168" y="1357096"/>
                </a:lnTo>
                <a:lnTo>
                  <a:pt x="411060" y="1367409"/>
                </a:lnTo>
                <a:lnTo>
                  <a:pt x="360248" y="1370965"/>
                </a:lnTo>
                <a:lnTo>
                  <a:pt x="292468" y="1364589"/>
                </a:lnTo>
                <a:lnTo>
                  <a:pt x="229552" y="1346377"/>
                </a:lnTo>
                <a:lnTo>
                  <a:pt x="172669" y="1317599"/>
                </a:lnTo>
                <a:lnTo>
                  <a:pt x="123164" y="1279525"/>
                </a:lnTo>
                <a:lnTo>
                  <a:pt x="82384" y="1233436"/>
                </a:lnTo>
                <a:lnTo>
                  <a:pt x="51650" y="1180655"/>
                </a:lnTo>
                <a:lnTo>
                  <a:pt x="32258" y="1122400"/>
                </a:lnTo>
                <a:lnTo>
                  <a:pt x="25488" y="1059853"/>
                </a:lnTo>
                <a:lnTo>
                  <a:pt x="32258" y="997305"/>
                </a:lnTo>
                <a:lnTo>
                  <a:pt x="51650" y="939063"/>
                </a:lnTo>
                <a:lnTo>
                  <a:pt x="82384" y="886269"/>
                </a:lnTo>
                <a:lnTo>
                  <a:pt x="123164" y="840193"/>
                </a:lnTo>
                <a:lnTo>
                  <a:pt x="172669" y="802106"/>
                </a:lnTo>
                <a:lnTo>
                  <a:pt x="229552" y="773328"/>
                </a:lnTo>
                <a:lnTo>
                  <a:pt x="292468" y="755116"/>
                </a:lnTo>
                <a:lnTo>
                  <a:pt x="360235" y="748741"/>
                </a:lnTo>
                <a:lnTo>
                  <a:pt x="411911" y="752475"/>
                </a:lnTo>
                <a:lnTo>
                  <a:pt x="461594" y="763371"/>
                </a:lnTo>
                <a:lnTo>
                  <a:pt x="508393" y="780948"/>
                </a:lnTo>
                <a:lnTo>
                  <a:pt x="551599" y="804722"/>
                </a:lnTo>
                <a:lnTo>
                  <a:pt x="590473" y="834199"/>
                </a:lnTo>
                <a:lnTo>
                  <a:pt x="624306" y="868895"/>
                </a:lnTo>
                <a:lnTo>
                  <a:pt x="652373" y="908342"/>
                </a:lnTo>
                <a:lnTo>
                  <a:pt x="674446" y="952982"/>
                </a:lnTo>
                <a:lnTo>
                  <a:pt x="697217" y="941717"/>
                </a:lnTo>
                <a:close/>
              </a:path>
              <a:path w="5664834" h="1397000">
                <a:moveTo>
                  <a:pt x="2594660" y="24218"/>
                </a:moveTo>
                <a:lnTo>
                  <a:pt x="2586977" y="0"/>
                </a:lnTo>
                <a:lnTo>
                  <a:pt x="1622361" y="305854"/>
                </a:lnTo>
                <a:lnTo>
                  <a:pt x="1614030" y="279565"/>
                </a:lnTo>
                <a:lnTo>
                  <a:pt x="1549425" y="342303"/>
                </a:lnTo>
                <a:lnTo>
                  <a:pt x="1638363" y="356374"/>
                </a:lnTo>
                <a:lnTo>
                  <a:pt x="1630032" y="330073"/>
                </a:lnTo>
                <a:lnTo>
                  <a:pt x="2594660" y="24218"/>
                </a:lnTo>
                <a:close/>
              </a:path>
              <a:path w="5664834" h="1397000">
                <a:moveTo>
                  <a:pt x="4051325" y="342303"/>
                </a:moveTo>
                <a:lnTo>
                  <a:pt x="3987889" y="278371"/>
                </a:lnTo>
                <a:lnTo>
                  <a:pt x="3979075" y="304507"/>
                </a:lnTo>
                <a:lnTo>
                  <a:pt x="3077476" y="76"/>
                </a:lnTo>
                <a:lnTo>
                  <a:pt x="3069361" y="24142"/>
                </a:lnTo>
                <a:lnTo>
                  <a:pt x="3970947" y="328574"/>
                </a:lnTo>
                <a:lnTo>
                  <a:pt x="3962133" y="354711"/>
                </a:lnTo>
                <a:lnTo>
                  <a:pt x="4051325" y="342303"/>
                </a:lnTo>
                <a:close/>
              </a:path>
              <a:path w="5664834" h="1397000">
                <a:moveTo>
                  <a:pt x="5664238" y="1060272"/>
                </a:moveTo>
                <a:lnTo>
                  <a:pt x="5657685" y="992530"/>
                </a:lnTo>
                <a:lnTo>
                  <a:pt x="5638724" y="929347"/>
                </a:lnTo>
                <a:lnTo>
                  <a:pt x="5608650" y="872147"/>
                </a:lnTo>
                <a:lnTo>
                  <a:pt x="5568772" y="822274"/>
                </a:lnTo>
                <a:lnTo>
                  <a:pt x="5520398" y="781088"/>
                </a:lnTo>
                <a:lnTo>
                  <a:pt x="5464822" y="749947"/>
                </a:lnTo>
                <a:lnTo>
                  <a:pt x="5403354" y="730211"/>
                </a:lnTo>
                <a:lnTo>
                  <a:pt x="5338229" y="723353"/>
                </a:lnTo>
                <a:lnTo>
                  <a:pt x="5335905" y="723328"/>
                </a:lnTo>
                <a:lnTo>
                  <a:pt x="5287327" y="727202"/>
                </a:lnTo>
                <a:lnTo>
                  <a:pt x="5238737" y="738809"/>
                </a:lnTo>
                <a:lnTo>
                  <a:pt x="5192928" y="757631"/>
                </a:lnTo>
                <a:lnTo>
                  <a:pt x="5150599" y="783170"/>
                </a:lnTo>
                <a:lnTo>
                  <a:pt x="5112486" y="814908"/>
                </a:lnTo>
                <a:lnTo>
                  <a:pt x="5079250" y="852322"/>
                </a:lnTo>
                <a:lnTo>
                  <a:pt x="5051628" y="894905"/>
                </a:lnTo>
                <a:lnTo>
                  <a:pt x="5030317" y="942149"/>
                </a:lnTo>
                <a:lnTo>
                  <a:pt x="5053495" y="952550"/>
                </a:lnTo>
                <a:lnTo>
                  <a:pt x="5073497" y="907872"/>
                </a:lnTo>
                <a:lnTo>
                  <a:pt x="5098923" y="868426"/>
                </a:lnTo>
                <a:lnTo>
                  <a:pt x="5129517" y="833780"/>
                </a:lnTo>
                <a:lnTo>
                  <a:pt x="5164607" y="804392"/>
                </a:lnTo>
                <a:lnTo>
                  <a:pt x="5203545" y="780732"/>
                </a:lnTo>
                <a:lnTo>
                  <a:pt x="5245671" y="763270"/>
                </a:lnTo>
                <a:lnTo>
                  <a:pt x="5290337" y="752449"/>
                </a:lnTo>
                <a:lnTo>
                  <a:pt x="5336768" y="748753"/>
                </a:lnTo>
                <a:lnTo>
                  <a:pt x="5397703" y="755078"/>
                </a:lnTo>
                <a:lnTo>
                  <a:pt x="5454294" y="773163"/>
                </a:lnTo>
                <a:lnTo>
                  <a:pt x="5505539" y="801801"/>
                </a:lnTo>
                <a:lnTo>
                  <a:pt x="5550230" y="839749"/>
                </a:lnTo>
                <a:lnTo>
                  <a:pt x="5587123" y="885786"/>
                </a:lnTo>
                <a:lnTo>
                  <a:pt x="5614987" y="938644"/>
                </a:lnTo>
                <a:lnTo>
                  <a:pt x="5632615" y="997064"/>
                </a:lnTo>
                <a:lnTo>
                  <a:pt x="5638762" y="1059853"/>
                </a:lnTo>
                <a:lnTo>
                  <a:pt x="5632615" y="1122641"/>
                </a:lnTo>
                <a:lnTo>
                  <a:pt x="5614987" y="1181074"/>
                </a:lnTo>
                <a:lnTo>
                  <a:pt x="5587123" y="1233919"/>
                </a:lnTo>
                <a:lnTo>
                  <a:pt x="5550230" y="1279956"/>
                </a:lnTo>
                <a:lnTo>
                  <a:pt x="5505539" y="1317904"/>
                </a:lnTo>
                <a:lnTo>
                  <a:pt x="5454294" y="1346542"/>
                </a:lnTo>
                <a:lnTo>
                  <a:pt x="5397703" y="1364627"/>
                </a:lnTo>
                <a:lnTo>
                  <a:pt x="5336743" y="1370952"/>
                </a:lnTo>
                <a:lnTo>
                  <a:pt x="5291912" y="1367497"/>
                </a:lnTo>
                <a:lnTo>
                  <a:pt x="5248618" y="1357363"/>
                </a:lnTo>
                <a:lnTo>
                  <a:pt x="5207647" y="1340993"/>
                </a:lnTo>
                <a:lnTo>
                  <a:pt x="5169560" y="1318768"/>
                </a:lnTo>
                <a:lnTo>
                  <a:pt x="5134978" y="1291107"/>
                </a:lnTo>
                <a:lnTo>
                  <a:pt x="5104689" y="1258608"/>
                </a:lnTo>
                <a:lnTo>
                  <a:pt x="5097856" y="1247762"/>
                </a:lnTo>
                <a:lnTo>
                  <a:pt x="5121275" y="1234440"/>
                </a:lnTo>
                <a:lnTo>
                  <a:pt x="5046459" y="1184300"/>
                </a:lnTo>
                <a:lnTo>
                  <a:pt x="5051260" y="1274254"/>
                </a:lnTo>
                <a:lnTo>
                  <a:pt x="5075745" y="1260335"/>
                </a:lnTo>
                <a:lnTo>
                  <a:pt x="5084254" y="1273848"/>
                </a:lnTo>
                <a:lnTo>
                  <a:pt x="5117033" y="1309116"/>
                </a:lnTo>
                <a:lnTo>
                  <a:pt x="5154422" y="1339202"/>
                </a:lnTo>
                <a:lnTo>
                  <a:pt x="5195659" y="1363421"/>
                </a:lnTo>
                <a:lnTo>
                  <a:pt x="5240096" y="1381328"/>
                </a:lnTo>
                <a:lnTo>
                  <a:pt x="5287073" y="1392466"/>
                </a:lnTo>
                <a:lnTo>
                  <a:pt x="5336705" y="1396441"/>
                </a:lnTo>
                <a:lnTo>
                  <a:pt x="5402491" y="1389672"/>
                </a:lnTo>
                <a:lnTo>
                  <a:pt x="5464048" y="1370101"/>
                </a:lnTo>
                <a:lnTo>
                  <a:pt x="5519725" y="1339088"/>
                </a:lnTo>
                <a:lnTo>
                  <a:pt x="5568213" y="1298016"/>
                </a:lnTo>
                <a:lnTo>
                  <a:pt x="5608205" y="1248244"/>
                </a:lnTo>
                <a:lnTo>
                  <a:pt x="5638406" y="1191120"/>
                </a:lnTo>
                <a:lnTo>
                  <a:pt x="5657532" y="1128001"/>
                </a:lnTo>
                <a:lnTo>
                  <a:pt x="5664238" y="10602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3812244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84106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98174" y="231823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698174" y="2996701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4</a:t>
            </a:r>
            <a:endParaRPr sz="17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37686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758662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234990" y="3968394"/>
            <a:ext cx="558165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10" dirty="0">
                <a:latin typeface="Arial"/>
                <a:cs typeface="Arial"/>
              </a:rPr>
              <a:t>Consider </a:t>
            </a:r>
            <a:r>
              <a:rPr sz="2500" dirty="0">
                <a:latin typeface="Arial"/>
                <a:cs typeface="Arial"/>
              </a:rPr>
              <a:t>now the </a:t>
            </a:r>
            <a:r>
              <a:rPr sz="2500" spc="15" dirty="0">
                <a:latin typeface="Arial"/>
                <a:cs typeface="Arial"/>
              </a:rPr>
              <a:t>sequence S=</a:t>
            </a:r>
            <a:r>
              <a:rPr sz="2500" spc="204" dirty="0">
                <a:latin typeface="Arial"/>
                <a:cs typeface="Arial"/>
              </a:rPr>
              <a:t> </a:t>
            </a:r>
            <a:r>
              <a:rPr sz="4800" b="1" spc="-37" baseline="2604" dirty="0">
                <a:solidFill>
                  <a:srgbClr val="333399"/>
                </a:solidFill>
                <a:latin typeface="Courier New"/>
                <a:cs typeface="Courier New"/>
              </a:rPr>
              <a:t>GGCA</a:t>
            </a:r>
            <a:endParaRPr sz="4800" baseline="2604"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322438" y="1316601"/>
            <a:ext cx="1253490" cy="663575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5080">
              <a:lnSpc>
                <a:spcPts val="2500"/>
              </a:lnSpc>
              <a:spcBef>
                <a:spcPts val="200"/>
              </a:spcBef>
            </a:pPr>
            <a:r>
              <a:rPr sz="2100" b="1" spc="-5" dirty="0">
                <a:latin typeface="Arial"/>
                <a:cs typeface="Arial"/>
              </a:rPr>
              <a:t>Forward  </a:t>
            </a:r>
            <a:r>
              <a:rPr sz="2100" b="1" spc="25" dirty="0">
                <a:latin typeface="Arial"/>
                <a:cs typeface="Arial"/>
              </a:rPr>
              <a:t>a</a:t>
            </a:r>
            <a:r>
              <a:rPr sz="2100" b="1" spc="10" dirty="0">
                <a:latin typeface="Arial"/>
                <a:cs typeface="Arial"/>
              </a:rPr>
              <a:t>lgo</a:t>
            </a:r>
            <a:r>
              <a:rPr sz="2100" b="1" spc="-25" dirty="0">
                <a:latin typeface="Arial"/>
                <a:cs typeface="Arial"/>
              </a:rPr>
              <a:t>r</a:t>
            </a:r>
            <a:r>
              <a:rPr sz="2100" b="1" spc="10" dirty="0">
                <a:latin typeface="Arial"/>
                <a:cs typeface="Arial"/>
              </a:rPr>
              <a:t>i</a:t>
            </a:r>
            <a:r>
              <a:rPr sz="2100" b="1" spc="-5" dirty="0">
                <a:latin typeface="Arial"/>
                <a:cs typeface="Arial"/>
              </a:rPr>
              <a:t>t</a:t>
            </a:r>
            <a:r>
              <a:rPr sz="2100" b="1" spc="10" dirty="0">
                <a:latin typeface="Arial"/>
                <a:cs typeface="Arial"/>
              </a:rPr>
              <a:t>h</a:t>
            </a:r>
            <a:r>
              <a:rPr sz="2100" b="1" spc="-5" dirty="0">
                <a:latin typeface="Arial"/>
                <a:cs typeface="Arial"/>
              </a:rPr>
              <a:t>m</a:t>
            </a:r>
            <a:endParaRPr sz="2100">
              <a:latin typeface="Arial"/>
              <a:cs typeface="Arial"/>
            </a:endParaRPr>
          </a:p>
        </p:txBody>
      </p:sp>
      <p:graphicFrame>
        <p:nvGraphicFramePr>
          <p:cNvPr id="16" name="object 16"/>
          <p:cNvGraphicFramePr>
            <a:graphicFrameLocks noGrp="1"/>
          </p:cNvGraphicFramePr>
          <p:nvPr/>
        </p:nvGraphicFramePr>
        <p:xfrm>
          <a:off x="733246" y="5052333"/>
          <a:ext cx="8695689" cy="11817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2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38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8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626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297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84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944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016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spc="-10" dirty="0">
                          <a:latin typeface="Arial"/>
                          <a:cs typeface="Arial"/>
                        </a:rPr>
                        <a:t>Start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254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G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3335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G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C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889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A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800">
                <a:tc>
                  <a:txBody>
                    <a:bodyPr/>
                    <a:lstStyle/>
                    <a:p>
                      <a:pPr marL="12255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H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dirty="0">
                          <a:latin typeface="Arial"/>
                          <a:cs typeface="Arial"/>
                        </a:rPr>
                        <a:t>0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1430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spc="-25" dirty="0">
                          <a:latin typeface="Arial"/>
                          <a:cs typeface="Arial"/>
                        </a:rPr>
                        <a:t>0.5*0.3=0.15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4479">
                <a:tc>
                  <a:txBody>
                    <a:bodyPr/>
                    <a:lstStyle/>
                    <a:p>
                      <a:pPr marL="13525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L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dirty="0">
                          <a:latin typeface="Arial"/>
                          <a:cs typeface="Arial"/>
                        </a:rPr>
                        <a:t>0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6985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spc="-20" dirty="0">
                          <a:latin typeface="Arial"/>
                          <a:cs typeface="Arial"/>
                        </a:rPr>
                        <a:t>0.5*0.2=0.1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" name="object 17"/>
          <p:cNvSpPr/>
          <p:nvPr/>
        </p:nvSpPr>
        <p:spPr>
          <a:xfrm>
            <a:off x="513079" y="158750"/>
            <a:ext cx="9652000" cy="7239000"/>
          </a:xfrm>
          <a:custGeom>
            <a:avLst/>
            <a:gdLst/>
            <a:ahLst/>
            <a:cxnLst/>
            <a:rect l="l" t="t" r="r" b="b"/>
            <a:pathLst>
              <a:path w="9652000" h="7239000">
                <a:moveTo>
                  <a:pt x="0" y="0"/>
                </a:moveTo>
                <a:lnTo>
                  <a:pt x="9652000" y="0"/>
                </a:lnTo>
                <a:lnTo>
                  <a:pt x="9652000" y="7239000"/>
                </a:lnTo>
                <a:lnTo>
                  <a:pt x="0" y="7239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09277"/>
            <a:ext cx="8406765" cy="606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HMM : </a:t>
            </a:r>
            <a:r>
              <a:rPr spc="-10"/>
              <a:t>Forward </a:t>
            </a:r>
            <a:r>
              <a:rPr spc="-15" smtClean="0"/>
              <a:t>algorithm</a:t>
            </a:r>
            <a:endParaRPr spc="-5" dirty="0"/>
          </a:p>
        </p:txBody>
      </p:sp>
      <p:sp>
        <p:nvSpPr>
          <p:cNvPr id="3" name="object 3"/>
          <p:cNvSpPr/>
          <p:nvPr/>
        </p:nvSpPr>
        <p:spPr>
          <a:xfrm>
            <a:off x="4291329" y="2614014"/>
            <a:ext cx="1041400" cy="80645"/>
          </a:xfrm>
          <a:custGeom>
            <a:avLst/>
            <a:gdLst/>
            <a:ahLst/>
            <a:cxnLst/>
            <a:rect l="l" t="t" r="r" b="b"/>
            <a:pathLst>
              <a:path w="1041400" h="80644">
                <a:moveTo>
                  <a:pt x="960860" y="0"/>
                </a:moveTo>
                <a:lnTo>
                  <a:pt x="960860" y="27580"/>
                </a:lnTo>
                <a:lnTo>
                  <a:pt x="0" y="27579"/>
                </a:lnTo>
                <a:lnTo>
                  <a:pt x="0" y="52992"/>
                </a:lnTo>
                <a:lnTo>
                  <a:pt x="960860" y="52992"/>
                </a:lnTo>
                <a:lnTo>
                  <a:pt x="960860" y="80573"/>
                </a:lnTo>
                <a:lnTo>
                  <a:pt x="1041400" y="40286"/>
                </a:lnTo>
                <a:lnTo>
                  <a:pt x="96086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91329" y="2855311"/>
            <a:ext cx="965200" cy="80645"/>
          </a:xfrm>
          <a:custGeom>
            <a:avLst/>
            <a:gdLst/>
            <a:ahLst/>
            <a:cxnLst/>
            <a:rect l="l" t="t" r="r" b="b"/>
            <a:pathLst>
              <a:path w="965200" h="80644">
                <a:moveTo>
                  <a:pt x="80538" y="0"/>
                </a:moveTo>
                <a:lnTo>
                  <a:pt x="0" y="40286"/>
                </a:lnTo>
                <a:lnTo>
                  <a:pt x="80538" y="80575"/>
                </a:lnTo>
                <a:lnTo>
                  <a:pt x="80538" y="52993"/>
                </a:lnTo>
                <a:lnTo>
                  <a:pt x="965200" y="52994"/>
                </a:lnTo>
                <a:lnTo>
                  <a:pt x="965200" y="27583"/>
                </a:lnTo>
                <a:lnTo>
                  <a:pt x="80538" y="27581"/>
                </a:lnTo>
                <a:lnTo>
                  <a:pt x="805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087368" y="1829461"/>
            <a:ext cx="982344" cy="354965"/>
          </a:xfrm>
          <a:custGeom>
            <a:avLst/>
            <a:gdLst/>
            <a:ahLst/>
            <a:cxnLst/>
            <a:rect l="l" t="t" r="r" b="b"/>
            <a:pathLst>
              <a:path w="982345" h="354964">
                <a:moveTo>
                  <a:pt x="8122" y="0"/>
                </a:moveTo>
                <a:lnTo>
                  <a:pt x="0" y="24077"/>
                </a:lnTo>
                <a:lnTo>
                  <a:pt x="901590" y="328509"/>
                </a:lnTo>
                <a:lnTo>
                  <a:pt x="892773" y="354643"/>
                </a:lnTo>
                <a:lnTo>
                  <a:pt x="981961" y="342238"/>
                </a:lnTo>
                <a:lnTo>
                  <a:pt x="918530" y="278300"/>
                </a:lnTo>
                <a:lnTo>
                  <a:pt x="909713" y="304432"/>
                </a:lnTo>
                <a:lnTo>
                  <a:pt x="81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567429" y="1829387"/>
            <a:ext cx="1045844" cy="356870"/>
          </a:xfrm>
          <a:custGeom>
            <a:avLst/>
            <a:gdLst/>
            <a:ahLst/>
            <a:cxnLst/>
            <a:rect l="l" t="t" r="r" b="b"/>
            <a:pathLst>
              <a:path w="1045845" h="356869">
                <a:moveTo>
                  <a:pt x="1037562" y="0"/>
                </a:moveTo>
                <a:lnTo>
                  <a:pt x="72938" y="305856"/>
                </a:lnTo>
                <a:lnTo>
                  <a:pt x="64608" y="279563"/>
                </a:lnTo>
                <a:lnTo>
                  <a:pt x="0" y="342311"/>
                </a:lnTo>
                <a:lnTo>
                  <a:pt x="88941" y="356373"/>
                </a:lnTo>
                <a:lnTo>
                  <a:pt x="80611" y="330080"/>
                </a:lnTo>
                <a:lnTo>
                  <a:pt x="1045236" y="24223"/>
                </a:lnTo>
                <a:lnTo>
                  <a:pt x="103756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18004" y="2552711"/>
            <a:ext cx="697230" cy="673100"/>
          </a:xfrm>
          <a:custGeom>
            <a:avLst/>
            <a:gdLst/>
            <a:ahLst/>
            <a:cxnLst/>
            <a:rect l="l" t="t" r="r" b="b"/>
            <a:pathLst>
              <a:path w="697230" h="673100">
                <a:moveTo>
                  <a:pt x="361011" y="0"/>
                </a:moveTo>
                <a:lnTo>
                  <a:pt x="287327" y="6830"/>
                </a:lnTo>
                <a:lnTo>
                  <a:pt x="219861" y="26435"/>
                </a:lnTo>
                <a:lnTo>
                  <a:pt x="158769" y="57434"/>
                </a:lnTo>
                <a:lnTo>
                  <a:pt x="105497" y="98507"/>
                </a:lnTo>
                <a:lnTo>
                  <a:pt x="61498" y="148347"/>
                </a:lnTo>
                <a:lnTo>
                  <a:pt x="28249" y="205633"/>
                </a:lnTo>
                <a:lnTo>
                  <a:pt x="7252" y="268999"/>
                </a:lnTo>
                <a:lnTo>
                  <a:pt x="0" y="336995"/>
                </a:lnTo>
                <a:lnTo>
                  <a:pt x="7447" y="404959"/>
                </a:lnTo>
                <a:lnTo>
                  <a:pt x="28610" y="468233"/>
                </a:lnTo>
                <a:lnTo>
                  <a:pt x="61989" y="525400"/>
                </a:lnTo>
                <a:lnTo>
                  <a:pt x="106088" y="575111"/>
                </a:lnTo>
                <a:lnTo>
                  <a:pt x="159440" y="616057"/>
                </a:lnTo>
                <a:lnTo>
                  <a:pt x="220597" y="646922"/>
                </a:lnTo>
                <a:lnTo>
                  <a:pt x="288110" y="666382"/>
                </a:lnTo>
                <a:lnTo>
                  <a:pt x="360982" y="673063"/>
                </a:lnTo>
                <a:lnTo>
                  <a:pt x="412828" y="669442"/>
                </a:lnTo>
                <a:lnTo>
                  <a:pt x="464441" y="658633"/>
                </a:lnTo>
                <a:lnTo>
                  <a:pt x="513327" y="641070"/>
                </a:lnTo>
                <a:lnTo>
                  <a:pt x="558775" y="617189"/>
                </a:lnTo>
                <a:lnTo>
                  <a:pt x="601480" y="586243"/>
                </a:lnTo>
                <a:lnTo>
                  <a:pt x="637627" y="551014"/>
                </a:lnTo>
                <a:lnTo>
                  <a:pt x="648346" y="535693"/>
                </a:lnTo>
                <a:lnTo>
                  <a:pt x="672317" y="550664"/>
                </a:lnTo>
                <a:lnTo>
                  <a:pt x="680807" y="460980"/>
                </a:lnTo>
                <a:lnTo>
                  <a:pt x="603998" y="507994"/>
                </a:lnTo>
                <a:lnTo>
                  <a:pt x="626770" y="522217"/>
                </a:lnTo>
                <a:lnTo>
                  <a:pt x="617969" y="534798"/>
                </a:lnTo>
                <a:lnTo>
                  <a:pt x="584428" y="567387"/>
                </a:lnTo>
                <a:lnTo>
                  <a:pt x="546912" y="594720"/>
                </a:lnTo>
                <a:lnTo>
                  <a:pt x="504686" y="617175"/>
                </a:lnTo>
                <a:lnTo>
                  <a:pt x="459179" y="633773"/>
                </a:lnTo>
                <a:lnTo>
                  <a:pt x="411060" y="644093"/>
                </a:lnTo>
                <a:lnTo>
                  <a:pt x="360250" y="647640"/>
                </a:lnTo>
                <a:lnTo>
                  <a:pt x="292472" y="641269"/>
                </a:lnTo>
                <a:lnTo>
                  <a:pt x="229558" y="623062"/>
                </a:lnTo>
                <a:lnTo>
                  <a:pt x="172676" y="594278"/>
                </a:lnTo>
                <a:lnTo>
                  <a:pt x="123174" y="556200"/>
                </a:lnTo>
                <a:lnTo>
                  <a:pt x="82393" y="510122"/>
                </a:lnTo>
                <a:lnTo>
                  <a:pt x="51658" y="457332"/>
                </a:lnTo>
                <a:lnTo>
                  <a:pt x="32263" y="399080"/>
                </a:lnTo>
                <a:lnTo>
                  <a:pt x="25499" y="336537"/>
                </a:lnTo>
                <a:lnTo>
                  <a:pt x="32263" y="273989"/>
                </a:lnTo>
                <a:lnTo>
                  <a:pt x="51658" y="215737"/>
                </a:lnTo>
                <a:lnTo>
                  <a:pt x="82393" y="162946"/>
                </a:lnTo>
                <a:lnTo>
                  <a:pt x="123174" y="116867"/>
                </a:lnTo>
                <a:lnTo>
                  <a:pt x="172676" y="78789"/>
                </a:lnTo>
                <a:lnTo>
                  <a:pt x="229558" y="50004"/>
                </a:lnTo>
                <a:lnTo>
                  <a:pt x="292472" y="31794"/>
                </a:lnTo>
                <a:lnTo>
                  <a:pt x="360236" y="25421"/>
                </a:lnTo>
                <a:lnTo>
                  <a:pt x="411920" y="29151"/>
                </a:lnTo>
                <a:lnTo>
                  <a:pt x="461594" y="40048"/>
                </a:lnTo>
                <a:lnTo>
                  <a:pt x="508400" y="57624"/>
                </a:lnTo>
                <a:lnTo>
                  <a:pt x="551606" y="81398"/>
                </a:lnTo>
                <a:lnTo>
                  <a:pt x="590483" y="110879"/>
                </a:lnTo>
                <a:lnTo>
                  <a:pt x="624312" y="145581"/>
                </a:lnTo>
                <a:lnTo>
                  <a:pt x="652382" y="185018"/>
                </a:lnTo>
                <a:lnTo>
                  <a:pt x="674457" y="229664"/>
                </a:lnTo>
                <a:lnTo>
                  <a:pt x="697224" y="218395"/>
                </a:lnTo>
                <a:lnTo>
                  <a:pt x="673661" y="171104"/>
                </a:lnTo>
                <a:lnTo>
                  <a:pt x="643181" y="128540"/>
                </a:lnTo>
                <a:lnTo>
                  <a:pt x="606585" y="91203"/>
                </a:lnTo>
                <a:lnTo>
                  <a:pt x="564659" y="59579"/>
                </a:lnTo>
                <a:lnTo>
                  <a:pt x="518182" y="34156"/>
                </a:lnTo>
                <a:lnTo>
                  <a:pt x="467925" y="15421"/>
                </a:lnTo>
                <a:lnTo>
                  <a:pt x="414661" y="3870"/>
                </a:lnTo>
                <a:lnTo>
                  <a:pt x="3610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048326" y="2552718"/>
            <a:ext cx="634365" cy="673735"/>
          </a:xfrm>
          <a:custGeom>
            <a:avLst/>
            <a:gdLst/>
            <a:ahLst/>
            <a:cxnLst/>
            <a:rect l="l" t="t" r="r" b="b"/>
            <a:pathLst>
              <a:path w="634365" h="673735">
                <a:moveTo>
                  <a:pt x="307912" y="27"/>
                </a:moveTo>
                <a:lnTo>
                  <a:pt x="257006" y="3870"/>
                </a:lnTo>
                <a:lnTo>
                  <a:pt x="208422" y="15476"/>
                </a:lnTo>
                <a:lnTo>
                  <a:pt x="162610" y="34306"/>
                </a:lnTo>
                <a:lnTo>
                  <a:pt x="120289" y="59844"/>
                </a:lnTo>
                <a:lnTo>
                  <a:pt x="82166" y="91577"/>
                </a:lnTo>
                <a:lnTo>
                  <a:pt x="48940" y="128992"/>
                </a:lnTo>
                <a:lnTo>
                  <a:pt x="21316" y="171580"/>
                </a:lnTo>
                <a:lnTo>
                  <a:pt x="0" y="218827"/>
                </a:lnTo>
                <a:lnTo>
                  <a:pt x="23180" y="229217"/>
                </a:lnTo>
                <a:lnTo>
                  <a:pt x="43186" y="184542"/>
                </a:lnTo>
                <a:lnTo>
                  <a:pt x="68613" y="145097"/>
                </a:lnTo>
                <a:lnTo>
                  <a:pt x="99202" y="110450"/>
                </a:lnTo>
                <a:lnTo>
                  <a:pt x="134296" y="81065"/>
                </a:lnTo>
                <a:lnTo>
                  <a:pt x="173234" y="57409"/>
                </a:lnTo>
                <a:lnTo>
                  <a:pt x="215360" y="39941"/>
                </a:lnTo>
                <a:lnTo>
                  <a:pt x="260026" y="29122"/>
                </a:lnTo>
                <a:lnTo>
                  <a:pt x="306448" y="25424"/>
                </a:lnTo>
                <a:lnTo>
                  <a:pt x="367389" y="31751"/>
                </a:lnTo>
                <a:lnTo>
                  <a:pt x="423978" y="49837"/>
                </a:lnTo>
                <a:lnTo>
                  <a:pt x="475222" y="78470"/>
                </a:lnTo>
                <a:lnTo>
                  <a:pt x="519910" y="116425"/>
                </a:lnTo>
                <a:lnTo>
                  <a:pt x="556806" y="162459"/>
                </a:lnTo>
                <a:lnTo>
                  <a:pt x="584674" y="215311"/>
                </a:lnTo>
                <a:lnTo>
                  <a:pt x="602294" y="273738"/>
                </a:lnTo>
                <a:lnTo>
                  <a:pt x="608443" y="336529"/>
                </a:lnTo>
                <a:lnTo>
                  <a:pt x="602294" y="399317"/>
                </a:lnTo>
                <a:lnTo>
                  <a:pt x="584674" y="457741"/>
                </a:lnTo>
                <a:lnTo>
                  <a:pt x="556806" y="510593"/>
                </a:lnTo>
                <a:lnTo>
                  <a:pt x="519910" y="556627"/>
                </a:lnTo>
                <a:lnTo>
                  <a:pt x="475222" y="594582"/>
                </a:lnTo>
                <a:lnTo>
                  <a:pt x="423978" y="623214"/>
                </a:lnTo>
                <a:lnTo>
                  <a:pt x="367389" y="641297"/>
                </a:lnTo>
                <a:lnTo>
                  <a:pt x="306433" y="647623"/>
                </a:lnTo>
                <a:lnTo>
                  <a:pt x="261592" y="644166"/>
                </a:lnTo>
                <a:lnTo>
                  <a:pt x="218307" y="634041"/>
                </a:lnTo>
                <a:lnTo>
                  <a:pt x="177326" y="617665"/>
                </a:lnTo>
                <a:lnTo>
                  <a:pt x="139244" y="595442"/>
                </a:lnTo>
                <a:lnTo>
                  <a:pt x="104661" y="567777"/>
                </a:lnTo>
                <a:lnTo>
                  <a:pt x="74367" y="535275"/>
                </a:lnTo>
                <a:lnTo>
                  <a:pt x="67534" y="524432"/>
                </a:lnTo>
                <a:lnTo>
                  <a:pt x="90957" y="511112"/>
                </a:lnTo>
                <a:lnTo>
                  <a:pt x="16148" y="460973"/>
                </a:lnTo>
                <a:lnTo>
                  <a:pt x="20938" y="550929"/>
                </a:lnTo>
                <a:lnTo>
                  <a:pt x="45429" y="537002"/>
                </a:lnTo>
                <a:lnTo>
                  <a:pt x="53943" y="550514"/>
                </a:lnTo>
                <a:lnTo>
                  <a:pt x="86716" y="585786"/>
                </a:lnTo>
                <a:lnTo>
                  <a:pt x="124108" y="615871"/>
                </a:lnTo>
                <a:lnTo>
                  <a:pt x="165342" y="640090"/>
                </a:lnTo>
                <a:lnTo>
                  <a:pt x="209774" y="657994"/>
                </a:lnTo>
                <a:lnTo>
                  <a:pt x="256754" y="669132"/>
                </a:lnTo>
                <a:lnTo>
                  <a:pt x="306387" y="673107"/>
                </a:lnTo>
                <a:lnTo>
                  <a:pt x="372181" y="666348"/>
                </a:lnTo>
                <a:lnTo>
                  <a:pt x="433729" y="646774"/>
                </a:lnTo>
                <a:lnTo>
                  <a:pt x="489409" y="615762"/>
                </a:lnTo>
                <a:lnTo>
                  <a:pt x="537893" y="574686"/>
                </a:lnTo>
                <a:lnTo>
                  <a:pt x="577886" y="524913"/>
                </a:lnTo>
                <a:lnTo>
                  <a:pt x="608093" y="467791"/>
                </a:lnTo>
                <a:lnTo>
                  <a:pt x="627211" y="404672"/>
                </a:lnTo>
                <a:lnTo>
                  <a:pt x="633924" y="336944"/>
                </a:lnTo>
                <a:lnTo>
                  <a:pt x="627371" y="269198"/>
                </a:lnTo>
                <a:lnTo>
                  <a:pt x="608404" y="206018"/>
                </a:lnTo>
                <a:lnTo>
                  <a:pt x="578331" y="148816"/>
                </a:lnTo>
                <a:lnTo>
                  <a:pt x="538459" y="98948"/>
                </a:lnTo>
                <a:lnTo>
                  <a:pt x="490087" y="57762"/>
                </a:lnTo>
                <a:lnTo>
                  <a:pt x="434508" y="26615"/>
                </a:lnTo>
                <a:lnTo>
                  <a:pt x="373038" y="6880"/>
                </a:lnTo>
                <a:lnTo>
                  <a:pt x="307912" y="2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3812244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584106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698174" y="231823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698174" y="2996701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4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37686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758662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234990" y="3968394"/>
            <a:ext cx="558165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10" dirty="0">
                <a:latin typeface="Arial"/>
                <a:cs typeface="Arial"/>
              </a:rPr>
              <a:t>Consider </a:t>
            </a:r>
            <a:r>
              <a:rPr sz="2500" dirty="0">
                <a:latin typeface="Arial"/>
                <a:cs typeface="Arial"/>
              </a:rPr>
              <a:t>now the </a:t>
            </a:r>
            <a:r>
              <a:rPr sz="2500" spc="15" dirty="0">
                <a:latin typeface="Arial"/>
                <a:cs typeface="Arial"/>
              </a:rPr>
              <a:t>sequence S=</a:t>
            </a:r>
            <a:r>
              <a:rPr sz="2500" spc="204" dirty="0">
                <a:latin typeface="Arial"/>
                <a:cs typeface="Arial"/>
              </a:rPr>
              <a:t> </a:t>
            </a:r>
            <a:r>
              <a:rPr sz="4800" b="1" spc="-37" baseline="2604" dirty="0">
                <a:solidFill>
                  <a:srgbClr val="333399"/>
                </a:solidFill>
                <a:latin typeface="Courier New"/>
                <a:cs typeface="Courier New"/>
              </a:rPr>
              <a:t>GGCA</a:t>
            </a:r>
            <a:endParaRPr sz="4800" baseline="2604">
              <a:latin typeface="Courier New"/>
              <a:cs typeface="Courier New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506729" y="152400"/>
            <a:ext cx="9664700" cy="7251700"/>
            <a:chOff x="506729" y="152400"/>
            <a:chExt cx="9664700" cy="7251700"/>
          </a:xfrm>
        </p:grpSpPr>
        <p:sp>
          <p:nvSpPr>
            <p:cNvPr id="20" name="object 20"/>
            <p:cNvSpPr/>
            <p:nvPr/>
          </p:nvSpPr>
          <p:spPr>
            <a:xfrm>
              <a:off x="3084830" y="5585815"/>
              <a:ext cx="1803400" cy="455295"/>
            </a:xfrm>
            <a:custGeom>
              <a:avLst/>
              <a:gdLst/>
              <a:ahLst/>
              <a:cxnLst/>
              <a:rect l="l" t="t" r="r" b="b"/>
              <a:pathLst>
                <a:path w="1803400" h="455295">
                  <a:moveTo>
                    <a:pt x="317500" y="40297"/>
                  </a:moveTo>
                  <a:lnTo>
                    <a:pt x="236956" y="0"/>
                  </a:lnTo>
                  <a:lnTo>
                    <a:pt x="236956" y="27584"/>
                  </a:lnTo>
                  <a:lnTo>
                    <a:pt x="0" y="27584"/>
                  </a:lnTo>
                  <a:lnTo>
                    <a:pt x="0" y="52997"/>
                  </a:lnTo>
                  <a:lnTo>
                    <a:pt x="236956" y="52997"/>
                  </a:lnTo>
                  <a:lnTo>
                    <a:pt x="236956" y="80581"/>
                  </a:lnTo>
                  <a:lnTo>
                    <a:pt x="317500" y="40297"/>
                  </a:lnTo>
                  <a:close/>
                </a:path>
                <a:path w="1803400" h="455295">
                  <a:moveTo>
                    <a:pt x="1803400" y="129184"/>
                  </a:moveTo>
                  <a:lnTo>
                    <a:pt x="1719948" y="163042"/>
                  </a:lnTo>
                  <a:lnTo>
                    <a:pt x="1740636" y="181267"/>
                  </a:lnTo>
                  <a:lnTo>
                    <a:pt x="1514462" y="438289"/>
                  </a:lnTo>
                  <a:lnTo>
                    <a:pt x="1533525" y="455091"/>
                  </a:lnTo>
                  <a:lnTo>
                    <a:pt x="1759712" y="198056"/>
                  </a:lnTo>
                  <a:lnTo>
                    <a:pt x="1780400" y="216293"/>
                  </a:lnTo>
                  <a:lnTo>
                    <a:pt x="1803400" y="12918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513079" y="158750"/>
              <a:ext cx="9652000" cy="7239000"/>
            </a:xfrm>
            <a:custGeom>
              <a:avLst/>
              <a:gdLst/>
              <a:ahLst/>
              <a:cxnLst/>
              <a:rect l="l" t="t" r="r" b="b"/>
              <a:pathLst>
                <a:path w="9652000" h="7239000">
                  <a:moveTo>
                    <a:pt x="0" y="0"/>
                  </a:moveTo>
                  <a:lnTo>
                    <a:pt x="9652000" y="0"/>
                  </a:lnTo>
                  <a:lnTo>
                    <a:pt x="9652000" y="7239000"/>
                  </a:lnTo>
                  <a:lnTo>
                    <a:pt x="0" y="7239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22" name="object 22"/>
          <p:cNvGraphicFramePr>
            <a:graphicFrameLocks noGrp="1"/>
          </p:cNvGraphicFramePr>
          <p:nvPr/>
        </p:nvGraphicFramePr>
        <p:xfrm>
          <a:off x="733246" y="5052333"/>
          <a:ext cx="8696959" cy="11817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2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38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4399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0186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303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89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944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016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spc="-10" dirty="0">
                          <a:latin typeface="Arial"/>
                          <a:cs typeface="Arial"/>
                        </a:rPr>
                        <a:t>Start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 marR="254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G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R="13335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G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C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889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A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800">
                <a:tc>
                  <a:txBody>
                    <a:bodyPr/>
                    <a:lstStyle/>
                    <a:p>
                      <a:pPr marL="12255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H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dirty="0">
                          <a:latin typeface="Arial"/>
                          <a:cs typeface="Arial"/>
                        </a:rPr>
                        <a:t>0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 marL="14795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spc="-25" dirty="0">
                          <a:latin typeface="Arial"/>
                          <a:cs typeface="Arial"/>
                        </a:rPr>
                        <a:t>0.5*0.3=0.15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31305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spc="-25" dirty="0">
                          <a:latin typeface="Arial"/>
                          <a:cs typeface="Arial"/>
                        </a:rPr>
                        <a:t>0.15*0.5*0.3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+</a:t>
                      </a:r>
                      <a:r>
                        <a:rPr sz="1500" spc="7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0.1*0.4*0.3=0.0345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779">
                <a:tc rowSpan="2">
                  <a:txBody>
                    <a:bodyPr/>
                    <a:lstStyle/>
                    <a:p>
                      <a:pPr marR="7620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L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dirty="0">
                          <a:latin typeface="Arial"/>
                          <a:cs typeface="Arial"/>
                        </a:rPr>
                        <a:t>0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L="19875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spc="-20" dirty="0">
                          <a:latin typeface="Arial"/>
                          <a:cs typeface="Arial"/>
                        </a:rPr>
                        <a:t>0.5*0.2=0.1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70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28575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09277"/>
            <a:ext cx="8406765" cy="606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HMM : </a:t>
            </a:r>
            <a:r>
              <a:rPr spc="-10"/>
              <a:t>Forward </a:t>
            </a:r>
            <a:r>
              <a:rPr spc="-15" smtClean="0"/>
              <a:t>algorithm</a:t>
            </a:r>
            <a:endParaRPr spc="-5" dirty="0"/>
          </a:p>
        </p:txBody>
      </p:sp>
      <p:sp>
        <p:nvSpPr>
          <p:cNvPr id="3" name="object 3"/>
          <p:cNvSpPr/>
          <p:nvPr/>
        </p:nvSpPr>
        <p:spPr>
          <a:xfrm>
            <a:off x="4291329" y="2614014"/>
            <a:ext cx="1041400" cy="80645"/>
          </a:xfrm>
          <a:custGeom>
            <a:avLst/>
            <a:gdLst/>
            <a:ahLst/>
            <a:cxnLst/>
            <a:rect l="l" t="t" r="r" b="b"/>
            <a:pathLst>
              <a:path w="1041400" h="80644">
                <a:moveTo>
                  <a:pt x="960860" y="0"/>
                </a:moveTo>
                <a:lnTo>
                  <a:pt x="960860" y="27580"/>
                </a:lnTo>
                <a:lnTo>
                  <a:pt x="0" y="27579"/>
                </a:lnTo>
                <a:lnTo>
                  <a:pt x="0" y="52992"/>
                </a:lnTo>
                <a:lnTo>
                  <a:pt x="960860" y="52992"/>
                </a:lnTo>
                <a:lnTo>
                  <a:pt x="960860" y="80573"/>
                </a:lnTo>
                <a:lnTo>
                  <a:pt x="1041400" y="40286"/>
                </a:lnTo>
                <a:lnTo>
                  <a:pt x="96086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91329" y="2855311"/>
            <a:ext cx="965200" cy="80645"/>
          </a:xfrm>
          <a:custGeom>
            <a:avLst/>
            <a:gdLst/>
            <a:ahLst/>
            <a:cxnLst/>
            <a:rect l="l" t="t" r="r" b="b"/>
            <a:pathLst>
              <a:path w="965200" h="80644">
                <a:moveTo>
                  <a:pt x="80538" y="0"/>
                </a:moveTo>
                <a:lnTo>
                  <a:pt x="0" y="40286"/>
                </a:lnTo>
                <a:lnTo>
                  <a:pt x="80538" y="80575"/>
                </a:lnTo>
                <a:lnTo>
                  <a:pt x="80538" y="52993"/>
                </a:lnTo>
                <a:lnTo>
                  <a:pt x="965200" y="52994"/>
                </a:lnTo>
                <a:lnTo>
                  <a:pt x="965200" y="27583"/>
                </a:lnTo>
                <a:lnTo>
                  <a:pt x="80538" y="27581"/>
                </a:lnTo>
                <a:lnTo>
                  <a:pt x="805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087368" y="1829461"/>
            <a:ext cx="982344" cy="354965"/>
          </a:xfrm>
          <a:custGeom>
            <a:avLst/>
            <a:gdLst/>
            <a:ahLst/>
            <a:cxnLst/>
            <a:rect l="l" t="t" r="r" b="b"/>
            <a:pathLst>
              <a:path w="982345" h="354964">
                <a:moveTo>
                  <a:pt x="8122" y="0"/>
                </a:moveTo>
                <a:lnTo>
                  <a:pt x="0" y="24077"/>
                </a:lnTo>
                <a:lnTo>
                  <a:pt x="901590" y="328509"/>
                </a:lnTo>
                <a:lnTo>
                  <a:pt x="892773" y="354643"/>
                </a:lnTo>
                <a:lnTo>
                  <a:pt x="981961" y="342238"/>
                </a:lnTo>
                <a:lnTo>
                  <a:pt x="918530" y="278300"/>
                </a:lnTo>
                <a:lnTo>
                  <a:pt x="909713" y="304432"/>
                </a:lnTo>
                <a:lnTo>
                  <a:pt x="81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567429" y="1829387"/>
            <a:ext cx="1045844" cy="356870"/>
          </a:xfrm>
          <a:custGeom>
            <a:avLst/>
            <a:gdLst/>
            <a:ahLst/>
            <a:cxnLst/>
            <a:rect l="l" t="t" r="r" b="b"/>
            <a:pathLst>
              <a:path w="1045845" h="356869">
                <a:moveTo>
                  <a:pt x="1037562" y="0"/>
                </a:moveTo>
                <a:lnTo>
                  <a:pt x="72938" y="305856"/>
                </a:lnTo>
                <a:lnTo>
                  <a:pt x="64608" y="279563"/>
                </a:lnTo>
                <a:lnTo>
                  <a:pt x="0" y="342311"/>
                </a:lnTo>
                <a:lnTo>
                  <a:pt x="88941" y="356373"/>
                </a:lnTo>
                <a:lnTo>
                  <a:pt x="80611" y="330080"/>
                </a:lnTo>
                <a:lnTo>
                  <a:pt x="1045236" y="24223"/>
                </a:lnTo>
                <a:lnTo>
                  <a:pt x="103756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18004" y="2552711"/>
            <a:ext cx="697230" cy="673100"/>
          </a:xfrm>
          <a:custGeom>
            <a:avLst/>
            <a:gdLst/>
            <a:ahLst/>
            <a:cxnLst/>
            <a:rect l="l" t="t" r="r" b="b"/>
            <a:pathLst>
              <a:path w="697230" h="673100">
                <a:moveTo>
                  <a:pt x="361011" y="0"/>
                </a:moveTo>
                <a:lnTo>
                  <a:pt x="287327" y="6830"/>
                </a:lnTo>
                <a:lnTo>
                  <a:pt x="219861" y="26435"/>
                </a:lnTo>
                <a:lnTo>
                  <a:pt x="158769" y="57434"/>
                </a:lnTo>
                <a:lnTo>
                  <a:pt x="105497" y="98507"/>
                </a:lnTo>
                <a:lnTo>
                  <a:pt x="61498" y="148347"/>
                </a:lnTo>
                <a:lnTo>
                  <a:pt x="28249" y="205633"/>
                </a:lnTo>
                <a:lnTo>
                  <a:pt x="7252" y="268999"/>
                </a:lnTo>
                <a:lnTo>
                  <a:pt x="0" y="336995"/>
                </a:lnTo>
                <a:lnTo>
                  <a:pt x="7447" y="404959"/>
                </a:lnTo>
                <a:lnTo>
                  <a:pt x="28610" y="468233"/>
                </a:lnTo>
                <a:lnTo>
                  <a:pt x="61989" y="525400"/>
                </a:lnTo>
                <a:lnTo>
                  <a:pt x="106088" y="575111"/>
                </a:lnTo>
                <a:lnTo>
                  <a:pt x="159440" y="616057"/>
                </a:lnTo>
                <a:lnTo>
                  <a:pt x="220597" y="646922"/>
                </a:lnTo>
                <a:lnTo>
                  <a:pt x="288110" y="666382"/>
                </a:lnTo>
                <a:lnTo>
                  <a:pt x="360982" y="673063"/>
                </a:lnTo>
                <a:lnTo>
                  <a:pt x="412828" y="669442"/>
                </a:lnTo>
                <a:lnTo>
                  <a:pt x="464441" y="658633"/>
                </a:lnTo>
                <a:lnTo>
                  <a:pt x="513327" y="641070"/>
                </a:lnTo>
                <a:lnTo>
                  <a:pt x="558775" y="617189"/>
                </a:lnTo>
                <a:lnTo>
                  <a:pt x="601480" y="586243"/>
                </a:lnTo>
                <a:lnTo>
                  <a:pt x="637627" y="551014"/>
                </a:lnTo>
                <a:lnTo>
                  <a:pt x="648346" y="535693"/>
                </a:lnTo>
                <a:lnTo>
                  <a:pt x="672317" y="550664"/>
                </a:lnTo>
                <a:lnTo>
                  <a:pt x="680807" y="460980"/>
                </a:lnTo>
                <a:lnTo>
                  <a:pt x="603998" y="507994"/>
                </a:lnTo>
                <a:lnTo>
                  <a:pt x="626770" y="522217"/>
                </a:lnTo>
                <a:lnTo>
                  <a:pt x="617969" y="534798"/>
                </a:lnTo>
                <a:lnTo>
                  <a:pt x="584428" y="567387"/>
                </a:lnTo>
                <a:lnTo>
                  <a:pt x="546912" y="594720"/>
                </a:lnTo>
                <a:lnTo>
                  <a:pt x="504686" y="617175"/>
                </a:lnTo>
                <a:lnTo>
                  <a:pt x="459179" y="633773"/>
                </a:lnTo>
                <a:lnTo>
                  <a:pt x="411060" y="644093"/>
                </a:lnTo>
                <a:lnTo>
                  <a:pt x="360250" y="647640"/>
                </a:lnTo>
                <a:lnTo>
                  <a:pt x="292472" y="641269"/>
                </a:lnTo>
                <a:lnTo>
                  <a:pt x="229558" y="623062"/>
                </a:lnTo>
                <a:lnTo>
                  <a:pt x="172676" y="594278"/>
                </a:lnTo>
                <a:lnTo>
                  <a:pt x="123174" y="556200"/>
                </a:lnTo>
                <a:lnTo>
                  <a:pt x="82393" y="510122"/>
                </a:lnTo>
                <a:lnTo>
                  <a:pt x="51658" y="457332"/>
                </a:lnTo>
                <a:lnTo>
                  <a:pt x="32263" y="399080"/>
                </a:lnTo>
                <a:lnTo>
                  <a:pt x="25499" y="336537"/>
                </a:lnTo>
                <a:lnTo>
                  <a:pt x="32263" y="273989"/>
                </a:lnTo>
                <a:lnTo>
                  <a:pt x="51658" y="215737"/>
                </a:lnTo>
                <a:lnTo>
                  <a:pt x="82393" y="162946"/>
                </a:lnTo>
                <a:lnTo>
                  <a:pt x="123174" y="116867"/>
                </a:lnTo>
                <a:lnTo>
                  <a:pt x="172676" y="78789"/>
                </a:lnTo>
                <a:lnTo>
                  <a:pt x="229558" y="50004"/>
                </a:lnTo>
                <a:lnTo>
                  <a:pt x="292472" y="31794"/>
                </a:lnTo>
                <a:lnTo>
                  <a:pt x="360236" y="25421"/>
                </a:lnTo>
                <a:lnTo>
                  <a:pt x="411920" y="29151"/>
                </a:lnTo>
                <a:lnTo>
                  <a:pt x="461594" y="40048"/>
                </a:lnTo>
                <a:lnTo>
                  <a:pt x="508400" y="57624"/>
                </a:lnTo>
                <a:lnTo>
                  <a:pt x="551606" y="81398"/>
                </a:lnTo>
                <a:lnTo>
                  <a:pt x="590483" y="110879"/>
                </a:lnTo>
                <a:lnTo>
                  <a:pt x="624312" y="145581"/>
                </a:lnTo>
                <a:lnTo>
                  <a:pt x="652382" y="185018"/>
                </a:lnTo>
                <a:lnTo>
                  <a:pt x="674457" y="229664"/>
                </a:lnTo>
                <a:lnTo>
                  <a:pt x="697224" y="218395"/>
                </a:lnTo>
                <a:lnTo>
                  <a:pt x="673661" y="171104"/>
                </a:lnTo>
                <a:lnTo>
                  <a:pt x="643181" y="128540"/>
                </a:lnTo>
                <a:lnTo>
                  <a:pt x="606585" y="91203"/>
                </a:lnTo>
                <a:lnTo>
                  <a:pt x="564659" y="59579"/>
                </a:lnTo>
                <a:lnTo>
                  <a:pt x="518182" y="34156"/>
                </a:lnTo>
                <a:lnTo>
                  <a:pt x="467925" y="15421"/>
                </a:lnTo>
                <a:lnTo>
                  <a:pt x="414661" y="3870"/>
                </a:lnTo>
                <a:lnTo>
                  <a:pt x="3610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048326" y="2552718"/>
            <a:ext cx="634365" cy="673735"/>
          </a:xfrm>
          <a:custGeom>
            <a:avLst/>
            <a:gdLst/>
            <a:ahLst/>
            <a:cxnLst/>
            <a:rect l="l" t="t" r="r" b="b"/>
            <a:pathLst>
              <a:path w="634365" h="673735">
                <a:moveTo>
                  <a:pt x="307912" y="27"/>
                </a:moveTo>
                <a:lnTo>
                  <a:pt x="257006" y="3870"/>
                </a:lnTo>
                <a:lnTo>
                  <a:pt x="208422" y="15476"/>
                </a:lnTo>
                <a:lnTo>
                  <a:pt x="162610" y="34306"/>
                </a:lnTo>
                <a:lnTo>
                  <a:pt x="120289" y="59844"/>
                </a:lnTo>
                <a:lnTo>
                  <a:pt x="82166" y="91577"/>
                </a:lnTo>
                <a:lnTo>
                  <a:pt x="48940" y="128992"/>
                </a:lnTo>
                <a:lnTo>
                  <a:pt x="21316" y="171580"/>
                </a:lnTo>
                <a:lnTo>
                  <a:pt x="0" y="218827"/>
                </a:lnTo>
                <a:lnTo>
                  <a:pt x="23180" y="229217"/>
                </a:lnTo>
                <a:lnTo>
                  <a:pt x="43186" y="184542"/>
                </a:lnTo>
                <a:lnTo>
                  <a:pt x="68613" y="145097"/>
                </a:lnTo>
                <a:lnTo>
                  <a:pt x="99202" y="110450"/>
                </a:lnTo>
                <a:lnTo>
                  <a:pt x="134296" y="81065"/>
                </a:lnTo>
                <a:lnTo>
                  <a:pt x="173234" y="57409"/>
                </a:lnTo>
                <a:lnTo>
                  <a:pt x="215360" y="39941"/>
                </a:lnTo>
                <a:lnTo>
                  <a:pt x="260026" y="29122"/>
                </a:lnTo>
                <a:lnTo>
                  <a:pt x="306448" y="25424"/>
                </a:lnTo>
                <a:lnTo>
                  <a:pt x="367389" y="31751"/>
                </a:lnTo>
                <a:lnTo>
                  <a:pt x="423978" y="49837"/>
                </a:lnTo>
                <a:lnTo>
                  <a:pt x="475222" y="78470"/>
                </a:lnTo>
                <a:lnTo>
                  <a:pt x="519910" y="116425"/>
                </a:lnTo>
                <a:lnTo>
                  <a:pt x="556806" y="162459"/>
                </a:lnTo>
                <a:lnTo>
                  <a:pt x="584674" y="215311"/>
                </a:lnTo>
                <a:lnTo>
                  <a:pt x="602294" y="273738"/>
                </a:lnTo>
                <a:lnTo>
                  <a:pt x="608443" y="336529"/>
                </a:lnTo>
                <a:lnTo>
                  <a:pt x="602294" y="399317"/>
                </a:lnTo>
                <a:lnTo>
                  <a:pt x="584674" y="457741"/>
                </a:lnTo>
                <a:lnTo>
                  <a:pt x="556806" y="510593"/>
                </a:lnTo>
                <a:lnTo>
                  <a:pt x="519910" y="556627"/>
                </a:lnTo>
                <a:lnTo>
                  <a:pt x="475222" y="594582"/>
                </a:lnTo>
                <a:lnTo>
                  <a:pt x="423978" y="623214"/>
                </a:lnTo>
                <a:lnTo>
                  <a:pt x="367389" y="641297"/>
                </a:lnTo>
                <a:lnTo>
                  <a:pt x="306433" y="647623"/>
                </a:lnTo>
                <a:lnTo>
                  <a:pt x="261592" y="644166"/>
                </a:lnTo>
                <a:lnTo>
                  <a:pt x="218307" y="634041"/>
                </a:lnTo>
                <a:lnTo>
                  <a:pt x="177326" y="617665"/>
                </a:lnTo>
                <a:lnTo>
                  <a:pt x="139244" y="595442"/>
                </a:lnTo>
                <a:lnTo>
                  <a:pt x="104661" y="567777"/>
                </a:lnTo>
                <a:lnTo>
                  <a:pt x="74367" y="535275"/>
                </a:lnTo>
                <a:lnTo>
                  <a:pt x="67534" y="524432"/>
                </a:lnTo>
                <a:lnTo>
                  <a:pt x="90957" y="511112"/>
                </a:lnTo>
                <a:lnTo>
                  <a:pt x="16148" y="460973"/>
                </a:lnTo>
                <a:lnTo>
                  <a:pt x="20938" y="550929"/>
                </a:lnTo>
                <a:lnTo>
                  <a:pt x="45429" y="537002"/>
                </a:lnTo>
                <a:lnTo>
                  <a:pt x="53943" y="550514"/>
                </a:lnTo>
                <a:lnTo>
                  <a:pt x="86716" y="585786"/>
                </a:lnTo>
                <a:lnTo>
                  <a:pt x="124108" y="615871"/>
                </a:lnTo>
                <a:lnTo>
                  <a:pt x="165342" y="640090"/>
                </a:lnTo>
                <a:lnTo>
                  <a:pt x="209774" y="657994"/>
                </a:lnTo>
                <a:lnTo>
                  <a:pt x="256754" y="669132"/>
                </a:lnTo>
                <a:lnTo>
                  <a:pt x="306387" y="673107"/>
                </a:lnTo>
                <a:lnTo>
                  <a:pt x="372181" y="666348"/>
                </a:lnTo>
                <a:lnTo>
                  <a:pt x="433729" y="646774"/>
                </a:lnTo>
                <a:lnTo>
                  <a:pt x="489409" y="615762"/>
                </a:lnTo>
                <a:lnTo>
                  <a:pt x="537893" y="574686"/>
                </a:lnTo>
                <a:lnTo>
                  <a:pt x="577886" y="524913"/>
                </a:lnTo>
                <a:lnTo>
                  <a:pt x="608093" y="467791"/>
                </a:lnTo>
                <a:lnTo>
                  <a:pt x="627211" y="404672"/>
                </a:lnTo>
                <a:lnTo>
                  <a:pt x="633924" y="336944"/>
                </a:lnTo>
                <a:lnTo>
                  <a:pt x="627371" y="269198"/>
                </a:lnTo>
                <a:lnTo>
                  <a:pt x="608404" y="206018"/>
                </a:lnTo>
                <a:lnTo>
                  <a:pt x="578331" y="148816"/>
                </a:lnTo>
                <a:lnTo>
                  <a:pt x="538459" y="98948"/>
                </a:lnTo>
                <a:lnTo>
                  <a:pt x="490087" y="57762"/>
                </a:lnTo>
                <a:lnTo>
                  <a:pt x="434508" y="26615"/>
                </a:lnTo>
                <a:lnTo>
                  <a:pt x="373038" y="6880"/>
                </a:lnTo>
                <a:lnTo>
                  <a:pt x="307912" y="2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3812244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584106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698174" y="231823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698174" y="2996701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4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37686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758662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234990" y="3968394"/>
            <a:ext cx="558165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10" dirty="0">
                <a:latin typeface="Arial"/>
                <a:cs typeface="Arial"/>
              </a:rPr>
              <a:t>Consider </a:t>
            </a:r>
            <a:r>
              <a:rPr sz="2500" dirty="0">
                <a:latin typeface="Arial"/>
                <a:cs typeface="Arial"/>
              </a:rPr>
              <a:t>now the </a:t>
            </a:r>
            <a:r>
              <a:rPr sz="2500" spc="15" dirty="0">
                <a:latin typeface="Arial"/>
                <a:cs typeface="Arial"/>
              </a:rPr>
              <a:t>sequence S=</a:t>
            </a:r>
            <a:r>
              <a:rPr sz="2500" spc="204" dirty="0">
                <a:latin typeface="Arial"/>
                <a:cs typeface="Arial"/>
              </a:rPr>
              <a:t> </a:t>
            </a:r>
            <a:r>
              <a:rPr sz="4800" b="1" spc="-37" baseline="2604" dirty="0">
                <a:solidFill>
                  <a:srgbClr val="333399"/>
                </a:solidFill>
                <a:latin typeface="Courier New"/>
                <a:cs typeface="Courier New"/>
              </a:rPr>
              <a:t>GGCA</a:t>
            </a:r>
            <a:endParaRPr sz="4800" baseline="2604">
              <a:latin typeface="Courier New"/>
              <a:cs typeface="Courier New"/>
            </a:endParaRPr>
          </a:p>
        </p:txBody>
      </p:sp>
      <p:graphicFrame>
        <p:nvGraphicFramePr>
          <p:cNvPr id="19" name="object 19"/>
          <p:cNvGraphicFramePr>
            <a:graphicFrameLocks noGrp="1"/>
          </p:cNvGraphicFramePr>
          <p:nvPr/>
        </p:nvGraphicFramePr>
        <p:xfrm>
          <a:off x="733246" y="5052333"/>
          <a:ext cx="9015728" cy="11817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2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38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84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626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297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84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944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016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spc="-10" dirty="0">
                          <a:latin typeface="Arial"/>
                          <a:cs typeface="Arial"/>
                        </a:rPr>
                        <a:t>Start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32258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G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3335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G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C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889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A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800">
                <a:tc>
                  <a:txBody>
                    <a:bodyPr/>
                    <a:lstStyle/>
                    <a:p>
                      <a:pPr marL="12255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H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dirty="0">
                          <a:latin typeface="Arial"/>
                          <a:cs typeface="Arial"/>
                        </a:rPr>
                        <a:t>0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47955">
                        <a:lnSpc>
                          <a:spcPct val="100000"/>
                        </a:lnSpc>
                        <a:spcBef>
                          <a:spcPts val="300"/>
                        </a:spcBef>
                        <a:tabLst>
                          <a:tab pos="1682114" algn="l"/>
                        </a:tabLst>
                      </a:pPr>
                      <a:r>
                        <a:rPr sz="1500" spc="-20" dirty="0">
                          <a:latin typeface="Arial"/>
                          <a:cs typeface="Arial"/>
                        </a:rPr>
                        <a:t>0.5*0.3=0.15 </a:t>
                      </a:r>
                      <a:r>
                        <a:rPr sz="1500" spc="-18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u="heavy" dirty="0">
                          <a:uFill>
                            <a:solidFill>
                              <a:srgbClr val="000000"/>
                            </a:solidFill>
                          </a:uFill>
                          <a:latin typeface="Times New Roman"/>
                          <a:cs typeface="Times New Roman"/>
                        </a:rPr>
                        <a:t> 	</a:t>
                      </a: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u="heavy" spc="-25" dirty="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cs typeface="Arial"/>
                        </a:rPr>
                        <a:t>0.15*0.5*0.3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+</a:t>
                      </a:r>
                      <a:r>
                        <a:rPr sz="1500" spc="7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0.1*0.4*0.3=0.0345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4479">
                <a:tc>
                  <a:txBody>
                    <a:bodyPr/>
                    <a:lstStyle/>
                    <a:p>
                      <a:pPr marL="13525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L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dirty="0">
                          <a:latin typeface="Arial"/>
                          <a:cs typeface="Arial"/>
                        </a:rPr>
                        <a:t>0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98755" marR="31369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spc="-20" dirty="0">
                          <a:latin typeface="Arial"/>
                          <a:cs typeface="Arial"/>
                        </a:rPr>
                        <a:t>0.5*0.2=0.1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spc="-20" dirty="0">
                          <a:latin typeface="Arial"/>
                          <a:cs typeface="Arial"/>
                        </a:rPr>
                        <a:t>0.1*0.6*0.2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+</a:t>
                      </a:r>
                      <a:r>
                        <a:rPr sz="1500" spc="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0.15*0.5*0.2=0.027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0" name="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47451" y="5706013"/>
            <a:ext cx="250278" cy="250286"/>
          </a:xfrm>
          <a:prstGeom prst="rect">
            <a:avLst/>
          </a:prstGeom>
        </p:spPr>
      </p:pic>
      <p:grpSp>
        <p:nvGrpSpPr>
          <p:cNvPr id="21" name="object 21"/>
          <p:cNvGrpSpPr/>
          <p:nvPr/>
        </p:nvGrpSpPr>
        <p:grpSpPr>
          <a:xfrm>
            <a:off x="506729" y="152400"/>
            <a:ext cx="9664700" cy="7251700"/>
            <a:chOff x="506729" y="152400"/>
            <a:chExt cx="9664700" cy="7251700"/>
          </a:xfrm>
        </p:grpSpPr>
        <p:sp>
          <p:nvSpPr>
            <p:cNvPr id="22" name="object 22"/>
            <p:cNvSpPr/>
            <p:nvPr/>
          </p:nvSpPr>
          <p:spPr>
            <a:xfrm>
              <a:off x="3084830" y="5992212"/>
              <a:ext cx="317500" cy="80645"/>
            </a:xfrm>
            <a:custGeom>
              <a:avLst/>
              <a:gdLst/>
              <a:ahLst/>
              <a:cxnLst/>
              <a:rect l="l" t="t" r="r" b="b"/>
              <a:pathLst>
                <a:path w="317500" h="80645">
                  <a:moveTo>
                    <a:pt x="236960" y="0"/>
                  </a:moveTo>
                  <a:lnTo>
                    <a:pt x="236960" y="27581"/>
                  </a:lnTo>
                  <a:lnTo>
                    <a:pt x="0" y="27580"/>
                  </a:lnTo>
                  <a:lnTo>
                    <a:pt x="0" y="52993"/>
                  </a:lnTo>
                  <a:lnTo>
                    <a:pt x="236960" y="52993"/>
                  </a:lnTo>
                  <a:lnTo>
                    <a:pt x="236960" y="80575"/>
                  </a:lnTo>
                  <a:lnTo>
                    <a:pt x="317499" y="40288"/>
                  </a:lnTo>
                  <a:lnTo>
                    <a:pt x="23696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513079" y="158750"/>
              <a:ext cx="9652000" cy="7239000"/>
            </a:xfrm>
            <a:custGeom>
              <a:avLst/>
              <a:gdLst/>
              <a:ahLst/>
              <a:cxnLst/>
              <a:rect l="l" t="t" r="r" b="b"/>
              <a:pathLst>
                <a:path w="9652000" h="7239000">
                  <a:moveTo>
                    <a:pt x="0" y="0"/>
                  </a:moveTo>
                  <a:lnTo>
                    <a:pt x="9652000" y="0"/>
                  </a:lnTo>
                  <a:lnTo>
                    <a:pt x="9652000" y="7239000"/>
                  </a:lnTo>
                  <a:lnTo>
                    <a:pt x="0" y="7239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40532"/>
            <a:ext cx="8406765" cy="544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HMM : </a:t>
            </a:r>
            <a:r>
              <a:rPr spc="-10"/>
              <a:t>Forward </a:t>
            </a:r>
            <a:r>
              <a:rPr spc="-15" smtClean="0"/>
              <a:t>algorithm </a:t>
            </a:r>
            <a:r>
              <a:rPr spc="-570" smtClean="0"/>
              <a:t>-­ </a:t>
            </a:r>
            <a:r>
              <a:rPr smtClean="0"/>
              <a:t>a </a:t>
            </a:r>
            <a:r>
              <a:rPr spc="-5" smtClean="0"/>
              <a:t>toy</a:t>
            </a:r>
            <a:r>
              <a:rPr spc="-204" smtClean="0"/>
              <a:t> </a:t>
            </a:r>
            <a:r>
              <a:rPr spc="-5" smtClean="0"/>
              <a:t>example</a:t>
            </a:r>
            <a:endParaRPr spc="-5" dirty="0"/>
          </a:p>
        </p:txBody>
      </p:sp>
      <p:sp>
        <p:nvSpPr>
          <p:cNvPr id="3" name="object 3"/>
          <p:cNvSpPr/>
          <p:nvPr/>
        </p:nvSpPr>
        <p:spPr>
          <a:xfrm>
            <a:off x="4291329" y="2614014"/>
            <a:ext cx="1041400" cy="80645"/>
          </a:xfrm>
          <a:custGeom>
            <a:avLst/>
            <a:gdLst/>
            <a:ahLst/>
            <a:cxnLst/>
            <a:rect l="l" t="t" r="r" b="b"/>
            <a:pathLst>
              <a:path w="1041400" h="80644">
                <a:moveTo>
                  <a:pt x="960860" y="0"/>
                </a:moveTo>
                <a:lnTo>
                  <a:pt x="960860" y="27580"/>
                </a:lnTo>
                <a:lnTo>
                  <a:pt x="0" y="27579"/>
                </a:lnTo>
                <a:lnTo>
                  <a:pt x="0" y="52992"/>
                </a:lnTo>
                <a:lnTo>
                  <a:pt x="960860" y="52992"/>
                </a:lnTo>
                <a:lnTo>
                  <a:pt x="960860" y="80573"/>
                </a:lnTo>
                <a:lnTo>
                  <a:pt x="1041400" y="40286"/>
                </a:lnTo>
                <a:lnTo>
                  <a:pt x="96086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91329" y="2855311"/>
            <a:ext cx="965200" cy="80645"/>
          </a:xfrm>
          <a:custGeom>
            <a:avLst/>
            <a:gdLst/>
            <a:ahLst/>
            <a:cxnLst/>
            <a:rect l="l" t="t" r="r" b="b"/>
            <a:pathLst>
              <a:path w="965200" h="80644">
                <a:moveTo>
                  <a:pt x="80538" y="0"/>
                </a:moveTo>
                <a:lnTo>
                  <a:pt x="0" y="40286"/>
                </a:lnTo>
                <a:lnTo>
                  <a:pt x="80538" y="80575"/>
                </a:lnTo>
                <a:lnTo>
                  <a:pt x="80538" y="52993"/>
                </a:lnTo>
                <a:lnTo>
                  <a:pt x="965200" y="52994"/>
                </a:lnTo>
                <a:lnTo>
                  <a:pt x="965200" y="27583"/>
                </a:lnTo>
                <a:lnTo>
                  <a:pt x="80538" y="27581"/>
                </a:lnTo>
                <a:lnTo>
                  <a:pt x="805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087368" y="1829461"/>
            <a:ext cx="982344" cy="354965"/>
          </a:xfrm>
          <a:custGeom>
            <a:avLst/>
            <a:gdLst/>
            <a:ahLst/>
            <a:cxnLst/>
            <a:rect l="l" t="t" r="r" b="b"/>
            <a:pathLst>
              <a:path w="982345" h="354964">
                <a:moveTo>
                  <a:pt x="8122" y="0"/>
                </a:moveTo>
                <a:lnTo>
                  <a:pt x="0" y="24077"/>
                </a:lnTo>
                <a:lnTo>
                  <a:pt x="901590" y="328509"/>
                </a:lnTo>
                <a:lnTo>
                  <a:pt x="892773" y="354643"/>
                </a:lnTo>
                <a:lnTo>
                  <a:pt x="981961" y="342238"/>
                </a:lnTo>
                <a:lnTo>
                  <a:pt x="918530" y="278300"/>
                </a:lnTo>
                <a:lnTo>
                  <a:pt x="909713" y="304432"/>
                </a:lnTo>
                <a:lnTo>
                  <a:pt x="81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567429" y="1829387"/>
            <a:ext cx="1045844" cy="356870"/>
          </a:xfrm>
          <a:custGeom>
            <a:avLst/>
            <a:gdLst/>
            <a:ahLst/>
            <a:cxnLst/>
            <a:rect l="l" t="t" r="r" b="b"/>
            <a:pathLst>
              <a:path w="1045845" h="356869">
                <a:moveTo>
                  <a:pt x="1037562" y="0"/>
                </a:moveTo>
                <a:lnTo>
                  <a:pt x="72938" y="305856"/>
                </a:lnTo>
                <a:lnTo>
                  <a:pt x="64608" y="279563"/>
                </a:lnTo>
                <a:lnTo>
                  <a:pt x="0" y="342311"/>
                </a:lnTo>
                <a:lnTo>
                  <a:pt x="88941" y="356373"/>
                </a:lnTo>
                <a:lnTo>
                  <a:pt x="80611" y="330080"/>
                </a:lnTo>
                <a:lnTo>
                  <a:pt x="1045236" y="24223"/>
                </a:lnTo>
                <a:lnTo>
                  <a:pt x="103756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18004" y="2552711"/>
            <a:ext cx="697230" cy="673100"/>
          </a:xfrm>
          <a:custGeom>
            <a:avLst/>
            <a:gdLst/>
            <a:ahLst/>
            <a:cxnLst/>
            <a:rect l="l" t="t" r="r" b="b"/>
            <a:pathLst>
              <a:path w="697230" h="673100">
                <a:moveTo>
                  <a:pt x="361011" y="0"/>
                </a:moveTo>
                <a:lnTo>
                  <a:pt x="287327" y="6830"/>
                </a:lnTo>
                <a:lnTo>
                  <a:pt x="219861" y="26435"/>
                </a:lnTo>
                <a:lnTo>
                  <a:pt x="158769" y="57434"/>
                </a:lnTo>
                <a:lnTo>
                  <a:pt x="105497" y="98507"/>
                </a:lnTo>
                <a:lnTo>
                  <a:pt x="61498" y="148347"/>
                </a:lnTo>
                <a:lnTo>
                  <a:pt x="28249" y="205633"/>
                </a:lnTo>
                <a:lnTo>
                  <a:pt x="7252" y="268999"/>
                </a:lnTo>
                <a:lnTo>
                  <a:pt x="0" y="336995"/>
                </a:lnTo>
                <a:lnTo>
                  <a:pt x="7447" y="404959"/>
                </a:lnTo>
                <a:lnTo>
                  <a:pt x="28610" y="468233"/>
                </a:lnTo>
                <a:lnTo>
                  <a:pt x="61989" y="525400"/>
                </a:lnTo>
                <a:lnTo>
                  <a:pt x="106088" y="575111"/>
                </a:lnTo>
                <a:lnTo>
                  <a:pt x="159440" y="616057"/>
                </a:lnTo>
                <a:lnTo>
                  <a:pt x="220597" y="646922"/>
                </a:lnTo>
                <a:lnTo>
                  <a:pt x="288110" y="666382"/>
                </a:lnTo>
                <a:lnTo>
                  <a:pt x="360982" y="673063"/>
                </a:lnTo>
                <a:lnTo>
                  <a:pt x="412828" y="669442"/>
                </a:lnTo>
                <a:lnTo>
                  <a:pt x="464441" y="658633"/>
                </a:lnTo>
                <a:lnTo>
                  <a:pt x="513327" y="641070"/>
                </a:lnTo>
                <a:lnTo>
                  <a:pt x="558775" y="617189"/>
                </a:lnTo>
                <a:lnTo>
                  <a:pt x="601480" y="586243"/>
                </a:lnTo>
                <a:lnTo>
                  <a:pt x="637627" y="551014"/>
                </a:lnTo>
                <a:lnTo>
                  <a:pt x="648346" y="535693"/>
                </a:lnTo>
                <a:lnTo>
                  <a:pt x="672317" y="550664"/>
                </a:lnTo>
                <a:lnTo>
                  <a:pt x="680807" y="460980"/>
                </a:lnTo>
                <a:lnTo>
                  <a:pt x="603998" y="507994"/>
                </a:lnTo>
                <a:lnTo>
                  <a:pt x="626770" y="522217"/>
                </a:lnTo>
                <a:lnTo>
                  <a:pt x="617969" y="534798"/>
                </a:lnTo>
                <a:lnTo>
                  <a:pt x="584428" y="567387"/>
                </a:lnTo>
                <a:lnTo>
                  <a:pt x="546912" y="594720"/>
                </a:lnTo>
                <a:lnTo>
                  <a:pt x="504686" y="617175"/>
                </a:lnTo>
                <a:lnTo>
                  <a:pt x="459179" y="633773"/>
                </a:lnTo>
                <a:lnTo>
                  <a:pt x="411060" y="644093"/>
                </a:lnTo>
                <a:lnTo>
                  <a:pt x="360250" y="647640"/>
                </a:lnTo>
                <a:lnTo>
                  <a:pt x="292472" y="641269"/>
                </a:lnTo>
                <a:lnTo>
                  <a:pt x="229558" y="623062"/>
                </a:lnTo>
                <a:lnTo>
                  <a:pt x="172676" y="594278"/>
                </a:lnTo>
                <a:lnTo>
                  <a:pt x="123174" y="556200"/>
                </a:lnTo>
                <a:lnTo>
                  <a:pt x="82393" y="510122"/>
                </a:lnTo>
                <a:lnTo>
                  <a:pt x="51658" y="457332"/>
                </a:lnTo>
                <a:lnTo>
                  <a:pt x="32263" y="399080"/>
                </a:lnTo>
                <a:lnTo>
                  <a:pt x="25499" y="336537"/>
                </a:lnTo>
                <a:lnTo>
                  <a:pt x="32263" y="273989"/>
                </a:lnTo>
                <a:lnTo>
                  <a:pt x="51658" y="215737"/>
                </a:lnTo>
                <a:lnTo>
                  <a:pt x="82393" y="162946"/>
                </a:lnTo>
                <a:lnTo>
                  <a:pt x="123174" y="116867"/>
                </a:lnTo>
                <a:lnTo>
                  <a:pt x="172676" y="78789"/>
                </a:lnTo>
                <a:lnTo>
                  <a:pt x="229558" y="50004"/>
                </a:lnTo>
                <a:lnTo>
                  <a:pt x="292472" y="31794"/>
                </a:lnTo>
                <a:lnTo>
                  <a:pt x="360236" y="25421"/>
                </a:lnTo>
                <a:lnTo>
                  <a:pt x="411920" y="29151"/>
                </a:lnTo>
                <a:lnTo>
                  <a:pt x="461594" y="40048"/>
                </a:lnTo>
                <a:lnTo>
                  <a:pt x="508400" y="57624"/>
                </a:lnTo>
                <a:lnTo>
                  <a:pt x="551606" y="81398"/>
                </a:lnTo>
                <a:lnTo>
                  <a:pt x="590483" y="110879"/>
                </a:lnTo>
                <a:lnTo>
                  <a:pt x="624312" y="145581"/>
                </a:lnTo>
                <a:lnTo>
                  <a:pt x="652382" y="185018"/>
                </a:lnTo>
                <a:lnTo>
                  <a:pt x="674457" y="229664"/>
                </a:lnTo>
                <a:lnTo>
                  <a:pt x="697224" y="218395"/>
                </a:lnTo>
                <a:lnTo>
                  <a:pt x="673661" y="171104"/>
                </a:lnTo>
                <a:lnTo>
                  <a:pt x="643181" y="128540"/>
                </a:lnTo>
                <a:lnTo>
                  <a:pt x="606585" y="91203"/>
                </a:lnTo>
                <a:lnTo>
                  <a:pt x="564659" y="59579"/>
                </a:lnTo>
                <a:lnTo>
                  <a:pt x="518182" y="34156"/>
                </a:lnTo>
                <a:lnTo>
                  <a:pt x="467925" y="15421"/>
                </a:lnTo>
                <a:lnTo>
                  <a:pt x="414661" y="3870"/>
                </a:lnTo>
                <a:lnTo>
                  <a:pt x="3610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048326" y="2552718"/>
            <a:ext cx="634365" cy="673735"/>
          </a:xfrm>
          <a:custGeom>
            <a:avLst/>
            <a:gdLst/>
            <a:ahLst/>
            <a:cxnLst/>
            <a:rect l="l" t="t" r="r" b="b"/>
            <a:pathLst>
              <a:path w="634365" h="673735">
                <a:moveTo>
                  <a:pt x="307912" y="27"/>
                </a:moveTo>
                <a:lnTo>
                  <a:pt x="257006" y="3870"/>
                </a:lnTo>
                <a:lnTo>
                  <a:pt x="208422" y="15476"/>
                </a:lnTo>
                <a:lnTo>
                  <a:pt x="162610" y="34306"/>
                </a:lnTo>
                <a:lnTo>
                  <a:pt x="120289" y="59844"/>
                </a:lnTo>
                <a:lnTo>
                  <a:pt x="82166" y="91577"/>
                </a:lnTo>
                <a:lnTo>
                  <a:pt x="48940" y="128992"/>
                </a:lnTo>
                <a:lnTo>
                  <a:pt x="21316" y="171580"/>
                </a:lnTo>
                <a:lnTo>
                  <a:pt x="0" y="218827"/>
                </a:lnTo>
                <a:lnTo>
                  <a:pt x="23180" y="229217"/>
                </a:lnTo>
                <a:lnTo>
                  <a:pt x="43186" y="184542"/>
                </a:lnTo>
                <a:lnTo>
                  <a:pt x="68613" y="145097"/>
                </a:lnTo>
                <a:lnTo>
                  <a:pt x="99202" y="110450"/>
                </a:lnTo>
                <a:lnTo>
                  <a:pt x="134296" y="81065"/>
                </a:lnTo>
                <a:lnTo>
                  <a:pt x="173234" y="57409"/>
                </a:lnTo>
                <a:lnTo>
                  <a:pt x="215360" y="39941"/>
                </a:lnTo>
                <a:lnTo>
                  <a:pt x="260026" y="29122"/>
                </a:lnTo>
                <a:lnTo>
                  <a:pt x="306448" y="25424"/>
                </a:lnTo>
                <a:lnTo>
                  <a:pt x="367389" y="31751"/>
                </a:lnTo>
                <a:lnTo>
                  <a:pt x="423978" y="49837"/>
                </a:lnTo>
                <a:lnTo>
                  <a:pt x="475222" y="78470"/>
                </a:lnTo>
                <a:lnTo>
                  <a:pt x="519910" y="116425"/>
                </a:lnTo>
                <a:lnTo>
                  <a:pt x="556806" y="162459"/>
                </a:lnTo>
                <a:lnTo>
                  <a:pt x="584674" y="215311"/>
                </a:lnTo>
                <a:lnTo>
                  <a:pt x="602294" y="273738"/>
                </a:lnTo>
                <a:lnTo>
                  <a:pt x="608443" y="336529"/>
                </a:lnTo>
                <a:lnTo>
                  <a:pt x="602294" y="399317"/>
                </a:lnTo>
                <a:lnTo>
                  <a:pt x="584674" y="457741"/>
                </a:lnTo>
                <a:lnTo>
                  <a:pt x="556806" y="510593"/>
                </a:lnTo>
                <a:lnTo>
                  <a:pt x="519910" y="556627"/>
                </a:lnTo>
                <a:lnTo>
                  <a:pt x="475222" y="594582"/>
                </a:lnTo>
                <a:lnTo>
                  <a:pt x="423978" y="623214"/>
                </a:lnTo>
                <a:lnTo>
                  <a:pt x="367389" y="641297"/>
                </a:lnTo>
                <a:lnTo>
                  <a:pt x="306433" y="647623"/>
                </a:lnTo>
                <a:lnTo>
                  <a:pt x="261592" y="644166"/>
                </a:lnTo>
                <a:lnTo>
                  <a:pt x="218307" y="634041"/>
                </a:lnTo>
                <a:lnTo>
                  <a:pt x="177326" y="617665"/>
                </a:lnTo>
                <a:lnTo>
                  <a:pt x="139244" y="595442"/>
                </a:lnTo>
                <a:lnTo>
                  <a:pt x="104661" y="567777"/>
                </a:lnTo>
                <a:lnTo>
                  <a:pt x="74367" y="535275"/>
                </a:lnTo>
                <a:lnTo>
                  <a:pt x="67534" y="524432"/>
                </a:lnTo>
                <a:lnTo>
                  <a:pt x="90957" y="511112"/>
                </a:lnTo>
                <a:lnTo>
                  <a:pt x="16148" y="460973"/>
                </a:lnTo>
                <a:lnTo>
                  <a:pt x="20938" y="550929"/>
                </a:lnTo>
                <a:lnTo>
                  <a:pt x="45429" y="537002"/>
                </a:lnTo>
                <a:lnTo>
                  <a:pt x="53943" y="550514"/>
                </a:lnTo>
                <a:lnTo>
                  <a:pt x="86716" y="585786"/>
                </a:lnTo>
                <a:lnTo>
                  <a:pt x="124108" y="615871"/>
                </a:lnTo>
                <a:lnTo>
                  <a:pt x="165342" y="640090"/>
                </a:lnTo>
                <a:lnTo>
                  <a:pt x="209774" y="657994"/>
                </a:lnTo>
                <a:lnTo>
                  <a:pt x="256754" y="669132"/>
                </a:lnTo>
                <a:lnTo>
                  <a:pt x="306387" y="673107"/>
                </a:lnTo>
                <a:lnTo>
                  <a:pt x="372181" y="666348"/>
                </a:lnTo>
                <a:lnTo>
                  <a:pt x="433729" y="646774"/>
                </a:lnTo>
                <a:lnTo>
                  <a:pt x="489409" y="615762"/>
                </a:lnTo>
                <a:lnTo>
                  <a:pt x="537893" y="574686"/>
                </a:lnTo>
                <a:lnTo>
                  <a:pt x="577886" y="524913"/>
                </a:lnTo>
                <a:lnTo>
                  <a:pt x="608093" y="467791"/>
                </a:lnTo>
                <a:lnTo>
                  <a:pt x="627211" y="404672"/>
                </a:lnTo>
                <a:lnTo>
                  <a:pt x="633924" y="336944"/>
                </a:lnTo>
                <a:lnTo>
                  <a:pt x="627371" y="269198"/>
                </a:lnTo>
                <a:lnTo>
                  <a:pt x="608404" y="206018"/>
                </a:lnTo>
                <a:lnTo>
                  <a:pt x="578331" y="148816"/>
                </a:lnTo>
                <a:lnTo>
                  <a:pt x="538459" y="98948"/>
                </a:lnTo>
                <a:lnTo>
                  <a:pt x="490087" y="57762"/>
                </a:lnTo>
                <a:lnTo>
                  <a:pt x="434508" y="26615"/>
                </a:lnTo>
                <a:lnTo>
                  <a:pt x="373038" y="6880"/>
                </a:lnTo>
                <a:lnTo>
                  <a:pt x="307912" y="2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3812244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584106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698174" y="231823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698174" y="2996701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4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37686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758662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234990" y="3968394"/>
            <a:ext cx="558165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10" dirty="0">
                <a:latin typeface="Arial"/>
                <a:cs typeface="Arial"/>
              </a:rPr>
              <a:t>Consider </a:t>
            </a:r>
            <a:r>
              <a:rPr sz="2500" dirty="0">
                <a:latin typeface="Arial"/>
                <a:cs typeface="Arial"/>
              </a:rPr>
              <a:t>now the </a:t>
            </a:r>
            <a:r>
              <a:rPr sz="2500" spc="15" dirty="0">
                <a:latin typeface="Arial"/>
                <a:cs typeface="Arial"/>
              </a:rPr>
              <a:t>sequence S=</a:t>
            </a:r>
            <a:r>
              <a:rPr sz="2500" spc="204" dirty="0">
                <a:latin typeface="Arial"/>
                <a:cs typeface="Arial"/>
              </a:rPr>
              <a:t> </a:t>
            </a:r>
            <a:r>
              <a:rPr sz="4800" b="1" spc="-37" baseline="2604" dirty="0">
                <a:solidFill>
                  <a:srgbClr val="333399"/>
                </a:solidFill>
                <a:latin typeface="Courier New"/>
                <a:cs typeface="Courier New"/>
              </a:rPr>
              <a:t>GGCA</a:t>
            </a:r>
            <a:endParaRPr sz="4800" baseline="2604">
              <a:latin typeface="Courier New"/>
              <a:cs typeface="Courier New"/>
            </a:endParaRPr>
          </a:p>
        </p:txBody>
      </p:sp>
      <p:pic>
        <p:nvPicPr>
          <p:cNvPr id="19" name="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47451" y="5706013"/>
            <a:ext cx="250278" cy="250286"/>
          </a:xfrm>
          <a:prstGeom prst="rect">
            <a:avLst/>
          </a:prstGeom>
        </p:spPr>
      </p:pic>
      <p:grpSp>
        <p:nvGrpSpPr>
          <p:cNvPr id="20" name="object 20"/>
          <p:cNvGrpSpPr/>
          <p:nvPr/>
        </p:nvGrpSpPr>
        <p:grpSpPr>
          <a:xfrm>
            <a:off x="506729" y="152400"/>
            <a:ext cx="9664700" cy="7251700"/>
            <a:chOff x="506729" y="152400"/>
            <a:chExt cx="9664700" cy="7251700"/>
          </a:xfrm>
        </p:grpSpPr>
        <p:sp>
          <p:nvSpPr>
            <p:cNvPr id="21" name="object 21"/>
            <p:cNvSpPr/>
            <p:nvPr/>
          </p:nvSpPr>
          <p:spPr>
            <a:xfrm>
              <a:off x="3084830" y="5992212"/>
              <a:ext cx="317500" cy="80645"/>
            </a:xfrm>
            <a:custGeom>
              <a:avLst/>
              <a:gdLst/>
              <a:ahLst/>
              <a:cxnLst/>
              <a:rect l="l" t="t" r="r" b="b"/>
              <a:pathLst>
                <a:path w="317500" h="80645">
                  <a:moveTo>
                    <a:pt x="236960" y="0"/>
                  </a:moveTo>
                  <a:lnTo>
                    <a:pt x="236960" y="27581"/>
                  </a:lnTo>
                  <a:lnTo>
                    <a:pt x="0" y="27580"/>
                  </a:lnTo>
                  <a:lnTo>
                    <a:pt x="0" y="52993"/>
                  </a:lnTo>
                  <a:lnTo>
                    <a:pt x="236960" y="52993"/>
                  </a:lnTo>
                  <a:lnTo>
                    <a:pt x="236960" y="80575"/>
                  </a:lnTo>
                  <a:lnTo>
                    <a:pt x="317499" y="40288"/>
                  </a:lnTo>
                  <a:lnTo>
                    <a:pt x="23696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6463030" y="5585815"/>
              <a:ext cx="1130300" cy="487045"/>
            </a:xfrm>
            <a:custGeom>
              <a:avLst/>
              <a:gdLst/>
              <a:ahLst/>
              <a:cxnLst/>
              <a:rect l="l" t="t" r="r" b="b"/>
              <a:pathLst>
                <a:path w="1130300" h="487045">
                  <a:moveTo>
                    <a:pt x="406400" y="40297"/>
                  </a:moveTo>
                  <a:lnTo>
                    <a:pt x="325856" y="0"/>
                  </a:lnTo>
                  <a:lnTo>
                    <a:pt x="325856" y="27584"/>
                  </a:lnTo>
                  <a:lnTo>
                    <a:pt x="0" y="27584"/>
                  </a:lnTo>
                  <a:lnTo>
                    <a:pt x="0" y="52997"/>
                  </a:lnTo>
                  <a:lnTo>
                    <a:pt x="325856" y="52997"/>
                  </a:lnTo>
                  <a:lnTo>
                    <a:pt x="325856" y="80581"/>
                  </a:lnTo>
                  <a:lnTo>
                    <a:pt x="406400" y="40297"/>
                  </a:lnTo>
                  <a:close/>
                </a:path>
                <a:path w="1130300" h="487045">
                  <a:moveTo>
                    <a:pt x="482600" y="446697"/>
                  </a:moveTo>
                  <a:lnTo>
                    <a:pt x="402056" y="406400"/>
                  </a:lnTo>
                  <a:lnTo>
                    <a:pt x="402056" y="433984"/>
                  </a:lnTo>
                  <a:lnTo>
                    <a:pt x="0" y="433984"/>
                  </a:lnTo>
                  <a:lnTo>
                    <a:pt x="0" y="459397"/>
                  </a:lnTo>
                  <a:lnTo>
                    <a:pt x="402056" y="459397"/>
                  </a:lnTo>
                  <a:lnTo>
                    <a:pt x="402056" y="486981"/>
                  </a:lnTo>
                  <a:lnTo>
                    <a:pt x="482600" y="446697"/>
                  </a:lnTo>
                  <a:close/>
                </a:path>
                <a:path w="1130300" h="487045">
                  <a:moveTo>
                    <a:pt x="1130300" y="370484"/>
                  </a:moveTo>
                  <a:lnTo>
                    <a:pt x="1068870" y="304622"/>
                  </a:lnTo>
                  <a:lnTo>
                    <a:pt x="1059256" y="330466"/>
                  </a:lnTo>
                  <a:lnTo>
                    <a:pt x="820610" y="241566"/>
                  </a:lnTo>
                  <a:lnTo>
                    <a:pt x="984834" y="172224"/>
                  </a:lnTo>
                  <a:lnTo>
                    <a:pt x="995553" y="197637"/>
                  </a:lnTo>
                  <a:lnTo>
                    <a:pt x="1054100" y="129184"/>
                  </a:lnTo>
                  <a:lnTo>
                    <a:pt x="964234" y="123405"/>
                  </a:lnTo>
                  <a:lnTo>
                    <a:pt x="974953" y="148818"/>
                  </a:lnTo>
                  <a:lnTo>
                    <a:pt x="785914" y="228638"/>
                  </a:lnTo>
                  <a:lnTo>
                    <a:pt x="487032" y="117284"/>
                  </a:lnTo>
                  <a:lnTo>
                    <a:pt x="478167" y="141097"/>
                  </a:lnTo>
                  <a:lnTo>
                    <a:pt x="751789" y="243039"/>
                  </a:lnTo>
                  <a:lnTo>
                    <a:pt x="477659" y="358787"/>
                  </a:lnTo>
                  <a:lnTo>
                    <a:pt x="487527" y="382193"/>
                  </a:lnTo>
                  <a:lnTo>
                    <a:pt x="786485" y="255968"/>
                  </a:lnTo>
                  <a:lnTo>
                    <a:pt x="1050391" y="354279"/>
                  </a:lnTo>
                  <a:lnTo>
                    <a:pt x="1040765" y="380123"/>
                  </a:lnTo>
                  <a:lnTo>
                    <a:pt x="1130300" y="370484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513079" y="158750"/>
              <a:ext cx="9652000" cy="7239000"/>
            </a:xfrm>
            <a:custGeom>
              <a:avLst/>
              <a:gdLst/>
              <a:ahLst/>
              <a:cxnLst/>
              <a:rect l="l" t="t" r="r" b="b"/>
              <a:pathLst>
                <a:path w="9652000" h="7239000">
                  <a:moveTo>
                    <a:pt x="0" y="0"/>
                  </a:moveTo>
                  <a:lnTo>
                    <a:pt x="9652000" y="0"/>
                  </a:lnTo>
                  <a:lnTo>
                    <a:pt x="9652000" y="7239000"/>
                  </a:lnTo>
                  <a:lnTo>
                    <a:pt x="0" y="7239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aphicFrame>
        <p:nvGraphicFramePr>
          <p:cNvPr id="24" name="object 24"/>
          <p:cNvGraphicFramePr>
            <a:graphicFrameLocks noGrp="1"/>
          </p:cNvGraphicFramePr>
          <p:nvPr/>
        </p:nvGraphicFramePr>
        <p:xfrm>
          <a:off x="733246" y="5052333"/>
          <a:ext cx="9011280" cy="11817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2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38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84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975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38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68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1094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871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944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9715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spc="-10" dirty="0">
                          <a:latin typeface="Arial"/>
                          <a:cs typeface="Arial"/>
                        </a:rPr>
                        <a:t>Start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32258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G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gridSpan="2">
                  <a:txBody>
                    <a:bodyPr/>
                    <a:lstStyle/>
                    <a:p>
                      <a:pPr marR="13335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G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C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8890" algn="ctr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A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3810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080">
                <a:tc rowSpan="2">
                  <a:txBody>
                    <a:bodyPr/>
                    <a:lstStyle/>
                    <a:p>
                      <a:pPr marL="12255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H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dirty="0">
                          <a:latin typeface="Arial"/>
                          <a:cs typeface="Arial"/>
                        </a:rPr>
                        <a:t>0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L="147955">
                        <a:lnSpc>
                          <a:spcPct val="100000"/>
                        </a:lnSpc>
                        <a:spcBef>
                          <a:spcPts val="300"/>
                        </a:spcBef>
                        <a:tabLst>
                          <a:tab pos="1682114" algn="l"/>
                        </a:tabLst>
                      </a:pPr>
                      <a:r>
                        <a:rPr sz="1500" spc="-20" dirty="0">
                          <a:latin typeface="Arial"/>
                          <a:cs typeface="Arial"/>
                        </a:rPr>
                        <a:t>0.5*0.3=0.15 </a:t>
                      </a:r>
                      <a:r>
                        <a:rPr sz="1500" spc="-18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u="heavy" dirty="0">
                          <a:uFill>
                            <a:solidFill>
                              <a:srgbClr val="000000"/>
                            </a:solidFill>
                          </a:uFill>
                          <a:latin typeface="Times New Roman"/>
                          <a:cs typeface="Times New Roman"/>
                        </a:rPr>
                        <a:t> 	</a:t>
                      </a: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L="31305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u="heavy" spc="-25" dirty="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cs typeface="Arial"/>
                        </a:rPr>
                        <a:t>0.15*0.5*0.3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+</a:t>
                      </a:r>
                      <a:r>
                        <a:rPr sz="1500" spc="7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0.1*0.4*0.3=0.0345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L="18542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spc="-15" dirty="0">
                          <a:latin typeface="Arial"/>
                          <a:cs typeface="Arial"/>
                        </a:rPr>
                        <a:t>...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+</a:t>
                      </a:r>
                      <a:r>
                        <a:rPr sz="15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...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72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28575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579">
                <a:tc rowSpan="2">
                  <a:txBody>
                    <a:bodyPr/>
                    <a:lstStyle/>
                    <a:p>
                      <a:pPr marR="7620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L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R="5715" algn="ctr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dirty="0">
                          <a:latin typeface="Arial"/>
                          <a:cs typeface="Arial"/>
                        </a:rPr>
                        <a:t>0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L="198755" marR="31369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spc="-20" dirty="0">
                          <a:latin typeface="Arial"/>
                          <a:cs typeface="Arial"/>
                        </a:rPr>
                        <a:t>0.5*0.2=0.1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L="36385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spc="-20" dirty="0">
                          <a:latin typeface="Arial"/>
                          <a:cs typeface="Arial"/>
                        </a:rPr>
                        <a:t>0.1*0.6*0.2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+</a:t>
                      </a:r>
                      <a:r>
                        <a:rPr sz="1500" spc="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0.15*0.5*0.2=0.027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lnB w="28575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 marL="18542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500" spc="-15" dirty="0">
                          <a:latin typeface="Arial"/>
                          <a:cs typeface="Arial"/>
                        </a:rPr>
                        <a:t>...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+</a:t>
                      </a:r>
                      <a:r>
                        <a:rPr sz="15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...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3810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9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290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L w="3810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28575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28575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3810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3810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381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4" name="object 4"/>
          <p:cNvGrpSpPr/>
          <p:nvPr/>
        </p:nvGrpSpPr>
        <p:grpSpPr>
          <a:xfrm>
            <a:off x="733246" y="5052333"/>
            <a:ext cx="8728710" cy="1212215"/>
            <a:chOff x="733246" y="5052333"/>
            <a:chExt cx="8728710" cy="1212215"/>
          </a:xfrm>
        </p:grpSpPr>
        <p:sp>
          <p:nvSpPr>
            <p:cNvPr id="5" name="object 5"/>
            <p:cNvSpPr/>
            <p:nvPr/>
          </p:nvSpPr>
          <p:spPr>
            <a:xfrm>
              <a:off x="733246" y="5052333"/>
              <a:ext cx="8728710" cy="1212215"/>
            </a:xfrm>
            <a:custGeom>
              <a:avLst/>
              <a:gdLst/>
              <a:ahLst/>
              <a:cxnLst/>
              <a:rect l="l" t="t" r="r" b="b"/>
              <a:pathLst>
                <a:path w="8728710" h="1212214">
                  <a:moveTo>
                    <a:pt x="417796" y="0"/>
                  </a:moveTo>
                  <a:lnTo>
                    <a:pt x="417796" y="1211974"/>
                  </a:lnTo>
                </a:path>
                <a:path w="8728710" h="1212214">
                  <a:moveTo>
                    <a:pt x="1062109" y="0"/>
                  </a:moveTo>
                  <a:lnTo>
                    <a:pt x="1062109" y="1211974"/>
                  </a:lnTo>
                </a:path>
                <a:path w="8728710" h="1212214">
                  <a:moveTo>
                    <a:pt x="2431275" y="0"/>
                  </a:moveTo>
                  <a:lnTo>
                    <a:pt x="2431275" y="1211974"/>
                  </a:lnTo>
                </a:path>
                <a:path w="8728710" h="1212214">
                  <a:moveTo>
                    <a:pt x="5894459" y="0"/>
                  </a:moveTo>
                  <a:lnTo>
                    <a:pt x="5894459" y="1211974"/>
                  </a:lnTo>
                </a:path>
                <a:path w="8728710" h="1212214">
                  <a:moveTo>
                    <a:pt x="7424703" y="0"/>
                  </a:moveTo>
                  <a:lnTo>
                    <a:pt x="7424703" y="1211974"/>
                  </a:lnTo>
                </a:path>
                <a:path w="8728710" h="1212214">
                  <a:moveTo>
                    <a:pt x="0" y="409586"/>
                  </a:moveTo>
                  <a:lnTo>
                    <a:pt x="8728430" y="409586"/>
                  </a:lnTo>
                </a:path>
                <a:path w="8728710" h="1212214">
                  <a:moveTo>
                    <a:pt x="0" y="802387"/>
                  </a:moveTo>
                  <a:lnTo>
                    <a:pt x="8728430" y="802387"/>
                  </a:lnTo>
                </a:path>
              </a:pathLst>
            </a:custGeom>
            <a:ln w="13426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33246" y="5052333"/>
              <a:ext cx="8728710" cy="1212215"/>
            </a:xfrm>
            <a:custGeom>
              <a:avLst/>
              <a:gdLst/>
              <a:ahLst/>
              <a:cxnLst/>
              <a:rect l="l" t="t" r="r" b="b"/>
              <a:pathLst>
                <a:path w="8728710" h="1212214">
                  <a:moveTo>
                    <a:pt x="15100" y="0"/>
                  </a:moveTo>
                  <a:lnTo>
                    <a:pt x="15100" y="1211974"/>
                  </a:lnTo>
                </a:path>
                <a:path w="8728710" h="1212214">
                  <a:moveTo>
                    <a:pt x="8713330" y="0"/>
                  </a:moveTo>
                  <a:lnTo>
                    <a:pt x="8713330" y="1211974"/>
                  </a:lnTo>
                </a:path>
                <a:path w="8728710" h="1212214">
                  <a:moveTo>
                    <a:pt x="0" y="15107"/>
                  </a:moveTo>
                  <a:lnTo>
                    <a:pt x="8728430" y="15107"/>
                  </a:lnTo>
                </a:path>
                <a:path w="8728710" h="1212214">
                  <a:moveTo>
                    <a:pt x="0" y="1196866"/>
                  </a:moveTo>
                  <a:lnTo>
                    <a:pt x="8728430" y="1196866"/>
                  </a:lnTo>
                </a:path>
              </a:pathLst>
            </a:custGeom>
            <a:ln w="3020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3084830" y="5992213"/>
              <a:ext cx="317500" cy="80645"/>
            </a:xfrm>
            <a:custGeom>
              <a:avLst/>
              <a:gdLst/>
              <a:ahLst/>
              <a:cxnLst/>
              <a:rect l="l" t="t" r="r" b="b"/>
              <a:pathLst>
                <a:path w="317500" h="80645">
                  <a:moveTo>
                    <a:pt x="236960" y="0"/>
                  </a:moveTo>
                  <a:lnTo>
                    <a:pt x="236960" y="27581"/>
                  </a:lnTo>
                  <a:lnTo>
                    <a:pt x="0" y="27580"/>
                  </a:lnTo>
                  <a:lnTo>
                    <a:pt x="0" y="52993"/>
                  </a:lnTo>
                  <a:lnTo>
                    <a:pt x="236960" y="52993"/>
                  </a:lnTo>
                  <a:lnTo>
                    <a:pt x="236960" y="80575"/>
                  </a:lnTo>
                  <a:lnTo>
                    <a:pt x="317499" y="40288"/>
                  </a:lnTo>
                  <a:lnTo>
                    <a:pt x="23696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47451" y="5706013"/>
              <a:ext cx="250278" cy="250286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6463030" y="5585815"/>
              <a:ext cx="482600" cy="487045"/>
            </a:xfrm>
            <a:custGeom>
              <a:avLst/>
              <a:gdLst/>
              <a:ahLst/>
              <a:cxnLst/>
              <a:rect l="l" t="t" r="r" b="b"/>
              <a:pathLst>
                <a:path w="482600" h="487045">
                  <a:moveTo>
                    <a:pt x="406400" y="40297"/>
                  </a:moveTo>
                  <a:lnTo>
                    <a:pt x="325856" y="0"/>
                  </a:lnTo>
                  <a:lnTo>
                    <a:pt x="325856" y="27584"/>
                  </a:lnTo>
                  <a:lnTo>
                    <a:pt x="0" y="27584"/>
                  </a:lnTo>
                  <a:lnTo>
                    <a:pt x="0" y="52997"/>
                  </a:lnTo>
                  <a:lnTo>
                    <a:pt x="325856" y="52997"/>
                  </a:lnTo>
                  <a:lnTo>
                    <a:pt x="325856" y="80581"/>
                  </a:lnTo>
                  <a:lnTo>
                    <a:pt x="406400" y="40297"/>
                  </a:lnTo>
                  <a:close/>
                </a:path>
                <a:path w="482600" h="487045">
                  <a:moveTo>
                    <a:pt x="482600" y="446697"/>
                  </a:moveTo>
                  <a:lnTo>
                    <a:pt x="402056" y="406400"/>
                  </a:lnTo>
                  <a:lnTo>
                    <a:pt x="402056" y="433984"/>
                  </a:lnTo>
                  <a:lnTo>
                    <a:pt x="0" y="433984"/>
                  </a:lnTo>
                  <a:lnTo>
                    <a:pt x="0" y="459397"/>
                  </a:lnTo>
                  <a:lnTo>
                    <a:pt x="402056" y="459397"/>
                  </a:lnTo>
                  <a:lnTo>
                    <a:pt x="402056" y="486981"/>
                  </a:lnTo>
                  <a:lnTo>
                    <a:pt x="482600" y="446697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6463030" y="5956300"/>
              <a:ext cx="482600" cy="0"/>
            </a:xfrm>
            <a:custGeom>
              <a:avLst/>
              <a:gdLst/>
              <a:ahLst/>
              <a:cxnLst/>
              <a:rect l="l" t="t" r="r" b="b"/>
              <a:pathLst>
                <a:path w="482600">
                  <a:moveTo>
                    <a:pt x="0" y="0"/>
                  </a:moveTo>
                  <a:lnTo>
                    <a:pt x="482599" y="1"/>
                  </a:lnTo>
                </a:path>
              </a:pathLst>
            </a:custGeom>
            <a:ln w="2541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941197" y="5703092"/>
              <a:ext cx="652145" cy="262890"/>
            </a:xfrm>
            <a:custGeom>
              <a:avLst/>
              <a:gdLst/>
              <a:ahLst/>
              <a:cxnLst/>
              <a:rect l="l" t="t" r="r" b="b"/>
              <a:pathLst>
                <a:path w="652145" h="262889">
                  <a:moveTo>
                    <a:pt x="8864" y="0"/>
                  </a:moveTo>
                  <a:lnTo>
                    <a:pt x="0" y="23813"/>
                  </a:lnTo>
                  <a:lnTo>
                    <a:pt x="572223" y="236995"/>
                  </a:lnTo>
                  <a:lnTo>
                    <a:pt x="562603" y="262843"/>
                  </a:lnTo>
                  <a:lnTo>
                    <a:pt x="652132" y="253207"/>
                  </a:lnTo>
                  <a:lnTo>
                    <a:pt x="590710" y="187335"/>
                  </a:lnTo>
                  <a:lnTo>
                    <a:pt x="581088" y="213182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463030" y="5714999"/>
              <a:ext cx="482600" cy="0"/>
            </a:xfrm>
            <a:custGeom>
              <a:avLst/>
              <a:gdLst/>
              <a:ahLst/>
              <a:cxnLst/>
              <a:rect l="l" t="t" r="r" b="b"/>
              <a:pathLst>
                <a:path w="482600">
                  <a:moveTo>
                    <a:pt x="0" y="0"/>
                  </a:moveTo>
                  <a:lnTo>
                    <a:pt x="482599" y="0"/>
                  </a:lnTo>
                </a:path>
              </a:pathLst>
            </a:custGeom>
            <a:ln w="25411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940692" y="5709212"/>
              <a:ext cx="576580" cy="259079"/>
            </a:xfrm>
            <a:custGeom>
              <a:avLst/>
              <a:gdLst/>
              <a:ahLst/>
              <a:cxnLst/>
              <a:rect l="l" t="t" r="r" b="b"/>
              <a:pathLst>
                <a:path w="576579" h="259079">
                  <a:moveTo>
                    <a:pt x="486577" y="0"/>
                  </a:moveTo>
                  <a:lnTo>
                    <a:pt x="497297" y="25410"/>
                  </a:lnTo>
                  <a:lnTo>
                    <a:pt x="0" y="235381"/>
                  </a:lnTo>
                  <a:lnTo>
                    <a:pt x="9876" y="258792"/>
                  </a:lnTo>
                  <a:lnTo>
                    <a:pt x="507174" y="48822"/>
                  </a:lnTo>
                  <a:lnTo>
                    <a:pt x="517893" y="74234"/>
                  </a:lnTo>
                  <a:lnTo>
                    <a:pt x="576437" y="5787"/>
                  </a:lnTo>
                  <a:lnTo>
                    <a:pt x="48657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/>
          <p:nvPr/>
        </p:nvSpPr>
        <p:spPr>
          <a:xfrm>
            <a:off x="8075930" y="6438899"/>
            <a:ext cx="1447800" cy="0"/>
          </a:xfrm>
          <a:custGeom>
            <a:avLst/>
            <a:gdLst/>
            <a:ahLst/>
            <a:cxnLst/>
            <a:rect l="l" t="t" r="r" b="b"/>
            <a:pathLst>
              <a:path w="1447800">
                <a:moveTo>
                  <a:pt x="0" y="0"/>
                </a:moveTo>
                <a:lnTo>
                  <a:pt x="1447800" y="1"/>
                </a:lnTo>
              </a:path>
            </a:pathLst>
          </a:custGeom>
          <a:ln w="25411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5" name="object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9178907"/>
              </p:ext>
            </p:extLst>
          </p:nvPr>
        </p:nvGraphicFramePr>
        <p:xfrm>
          <a:off x="506729" y="152400"/>
          <a:ext cx="9651365" cy="72389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1996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89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027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33450">
                <a:tc gridSpan="3">
                  <a:txBody>
                    <a:bodyPr/>
                    <a:lstStyle/>
                    <a:p>
                      <a:pPr marL="331470">
                        <a:lnSpc>
                          <a:spcPct val="100000"/>
                        </a:lnSpc>
                        <a:spcBef>
                          <a:spcPts val="1530"/>
                        </a:spcBef>
                      </a:pPr>
                      <a:r>
                        <a:rPr sz="3400" b="1" smtClean="0">
                          <a:solidFill>
                            <a:srgbClr val="000066"/>
                          </a:solidFill>
                          <a:latin typeface="Arial"/>
                          <a:cs typeface="Arial"/>
                        </a:rPr>
                        <a:t>HMM : </a:t>
                      </a:r>
                      <a:r>
                        <a:rPr sz="3400" b="1" spc="-10" smtClean="0">
                          <a:solidFill>
                            <a:srgbClr val="000066"/>
                          </a:solidFill>
                          <a:latin typeface="Arial"/>
                          <a:cs typeface="Arial"/>
                        </a:rPr>
                        <a:t>Forward </a:t>
                      </a:r>
                      <a:r>
                        <a:rPr sz="3400" b="1" spc="-15" smtClean="0">
                          <a:solidFill>
                            <a:srgbClr val="000066"/>
                          </a:solidFill>
                          <a:latin typeface="Arial"/>
                          <a:cs typeface="Arial"/>
                        </a:rPr>
                        <a:t>algorithm </a:t>
                      </a:r>
                      <a:endParaRPr sz="3400">
                        <a:latin typeface="Arial"/>
                        <a:cs typeface="Arial"/>
                      </a:endParaRPr>
                    </a:p>
                  </a:txBody>
                  <a:tcPr marL="0" marR="0" marT="194310" marB="0">
                    <a:lnL w="12700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solidFill>
                      <a:srgbClr val="A1C1B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676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  <a:p>
                      <a:pPr marL="1390650" algn="ctr">
                        <a:lnSpc>
                          <a:spcPct val="100000"/>
                        </a:lnSpc>
                      </a:pPr>
                      <a:r>
                        <a:rPr sz="1900" b="1" spc="-5" dirty="0">
                          <a:latin typeface="Arial"/>
                          <a:cs typeface="Arial"/>
                        </a:rPr>
                        <a:t>Start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6350" marB="0">
                    <a:lnL w="12700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436">
                <a:tc>
                  <a:txBody>
                    <a:bodyPr/>
                    <a:lstStyle/>
                    <a:p>
                      <a:pPr marL="3311525">
                        <a:lnSpc>
                          <a:spcPct val="100000"/>
                        </a:lnSpc>
                        <a:spcBef>
                          <a:spcPts val="5"/>
                        </a:spcBef>
                        <a:tabLst>
                          <a:tab pos="5083175" algn="l"/>
                        </a:tabLst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0.5	0.5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635" marB="0">
                    <a:lnL w="12700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3658">
                <a:tc>
                  <a:txBody>
                    <a:bodyPr/>
                    <a:lstStyle/>
                    <a:p>
                      <a:pPr marL="1493520" algn="ctr">
                        <a:lnSpc>
                          <a:spcPct val="100000"/>
                        </a:lnSpc>
                        <a:spcBef>
                          <a:spcPts val="1295"/>
                        </a:spcBef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0.5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164465" marB="0">
                    <a:lnL w="12700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232">
                <a:tc>
                  <a:txBody>
                    <a:bodyPr/>
                    <a:lstStyle/>
                    <a:p>
                      <a:pPr marL="113728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0.5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L="58419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0.6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3683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8323">
                <a:tc>
                  <a:txBody>
                    <a:bodyPr/>
                    <a:lstStyle/>
                    <a:p>
                      <a:pPr marL="1493520" algn="ctr">
                        <a:lnSpc>
                          <a:spcPct val="100000"/>
                        </a:lnSpc>
                        <a:spcBef>
                          <a:spcPts val="160"/>
                        </a:spcBef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0.4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20320" marB="0">
                    <a:lnL w="12700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9358">
                <a:tc>
                  <a:txBody>
                    <a:bodyPr/>
                    <a:lstStyle/>
                    <a:p>
                      <a:pPr marL="734060">
                        <a:lnSpc>
                          <a:spcPct val="100000"/>
                        </a:lnSpc>
                        <a:spcBef>
                          <a:spcPts val="2470"/>
                        </a:spcBef>
                      </a:pPr>
                      <a:r>
                        <a:rPr sz="2500" spc="10" dirty="0">
                          <a:latin typeface="Arial"/>
                          <a:cs typeface="Arial"/>
                        </a:rPr>
                        <a:t>Consider </a:t>
                      </a:r>
                      <a:r>
                        <a:rPr sz="2500" dirty="0">
                          <a:latin typeface="Arial"/>
                          <a:cs typeface="Arial"/>
                        </a:rPr>
                        <a:t>now the </a:t>
                      </a:r>
                      <a:r>
                        <a:rPr sz="2500" spc="15" dirty="0">
                          <a:latin typeface="Arial"/>
                          <a:cs typeface="Arial"/>
                        </a:rPr>
                        <a:t>sequence S=</a:t>
                      </a:r>
                      <a:r>
                        <a:rPr sz="2500" spc="2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4800" b="1" spc="-37" baseline="2604" dirty="0">
                          <a:solidFill>
                            <a:srgbClr val="333399"/>
                          </a:solidFill>
                          <a:latin typeface="Courier New"/>
                          <a:cs typeface="Courier New"/>
                        </a:rPr>
                        <a:t>GGCA</a:t>
                      </a:r>
                      <a:endParaRPr sz="4800" baseline="2604">
                        <a:latin typeface="Courier New"/>
                        <a:cs typeface="Courier New"/>
                      </a:endParaRPr>
                    </a:p>
                  </a:txBody>
                  <a:tcPr marL="0" marR="0" marT="313690" marB="0">
                    <a:lnL w="12700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301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  <a:p>
                      <a:pPr marL="734695">
                        <a:lnSpc>
                          <a:spcPct val="100000"/>
                        </a:lnSpc>
                        <a:tabLst>
                          <a:tab pos="1887220" algn="l"/>
                          <a:tab pos="4297680" algn="l"/>
                          <a:tab pos="6808470" algn="l"/>
                        </a:tabLst>
                      </a:pPr>
                      <a:r>
                        <a:rPr sz="1500" b="1" spc="-10" dirty="0">
                          <a:latin typeface="Arial"/>
                          <a:cs typeface="Arial"/>
                        </a:rPr>
                        <a:t>Start	</a:t>
                      </a:r>
                      <a:r>
                        <a:rPr sz="1500" b="1" spc="-5" dirty="0">
                          <a:latin typeface="Arial"/>
                          <a:cs typeface="Arial"/>
                        </a:rPr>
                        <a:t>G	G	C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1270" marB="0">
                    <a:lnL w="12700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  <a:p>
                      <a:pPr marL="563245">
                        <a:lnSpc>
                          <a:spcPct val="100000"/>
                        </a:lnSpc>
                      </a:pPr>
                      <a:r>
                        <a:rPr sz="1500" b="1" dirty="0">
                          <a:latin typeface="Arial"/>
                          <a:cs typeface="Arial"/>
                        </a:rPr>
                        <a:t>A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1270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4231">
                <a:tc>
                  <a:txBody>
                    <a:bodyPr/>
                    <a:lstStyle/>
                    <a:p>
                      <a:pPr marL="357505">
                        <a:lnSpc>
                          <a:spcPct val="100000"/>
                        </a:lnSpc>
                        <a:spcBef>
                          <a:spcPts val="570"/>
                        </a:spcBef>
                        <a:tabLst>
                          <a:tab pos="899794" algn="l"/>
                          <a:tab pos="1430020" algn="l"/>
                          <a:tab pos="2964180" algn="l"/>
                          <a:tab pos="6617970" algn="l"/>
                        </a:tabLst>
                      </a:pPr>
                      <a:r>
                        <a:rPr sz="1500" b="1" spc="-5" dirty="0">
                          <a:latin typeface="Arial"/>
                          <a:cs typeface="Arial"/>
                        </a:rPr>
                        <a:t>H	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0	</a:t>
                      </a:r>
                      <a:r>
                        <a:rPr sz="1500" spc="-20" dirty="0">
                          <a:latin typeface="Arial"/>
                          <a:cs typeface="Arial"/>
                        </a:rPr>
                        <a:t>0.5*0.3=0.15</a:t>
                      </a:r>
                      <a:r>
                        <a:rPr sz="1500" u="heavy" spc="-20" dirty="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cs typeface="Arial"/>
                        </a:rPr>
                        <a:t> 	</a:t>
                      </a:r>
                      <a:r>
                        <a:rPr sz="1500" u="heavy" spc="-25" dirty="0">
                          <a:uFill>
                            <a:solidFill>
                              <a:srgbClr val="000000"/>
                            </a:solidFill>
                          </a:uFill>
                          <a:latin typeface="Arial"/>
                          <a:cs typeface="Arial"/>
                        </a:rPr>
                        <a:t>0.15*0.5*0.3</a:t>
                      </a:r>
                      <a:r>
                        <a:rPr sz="1500" spc="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+</a:t>
                      </a:r>
                      <a:r>
                        <a:rPr sz="1500" spc="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0.1*0.4*0.3=0.0345	</a:t>
                      </a:r>
                      <a:r>
                        <a:rPr sz="1500" spc="-15" dirty="0">
                          <a:latin typeface="Arial"/>
                          <a:cs typeface="Arial"/>
                        </a:rPr>
                        <a:t>...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+</a:t>
                      </a:r>
                      <a:r>
                        <a:rPr sz="1500" spc="-6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...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72390" marB="0">
                    <a:lnL w="12700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07645">
                        <a:lnSpc>
                          <a:spcPct val="100000"/>
                        </a:lnSpc>
                        <a:spcBef>
                          <a:spcPts val="570"/>
                        </a:spcBef>
                      </a:pPr>
                      <a:r>
                        <a:rPr sz="1500" spc="-35" dirty="0">
                          <a:latin typeface="Arial"/>
                          <a:cs typeface="Arial"/>
                        </a:rPr>
                        <a:t>0.0013767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72390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27742">
                <a:tc>
                  <a:txBody>
                    <a:bodyPr/>
                    <a:lstStyle/>
                    <a:p>
                      <a:pPr marL="370205">
                        <a:lnSpc>
                          <a:spcPct val="100000"/>
                        </a:lnSpc>
                        <a:spcBef>
                          <a:spcPts val="565"/>
                        </a:spcBef>
                        <a:tabLst>
                          <a:tab pos="899794" algn="l"/>
                          <a:tab pos="1480820" algn="l"/>
                          <a:tab pos="3014980" algn="l"/>
                          <a:tab pos="6617970" algn="l"/>
                        </a:tabLst>
                      </a:pPr>
                      <a:r>
                        <a:rPr sz="1500" b="1" spc="-5" dirty="0">
                          <a:latin typeface="Arial"/>
                          <a:cs typeface="Arial"/>
                        </a:rPr>
                        <a:t>L	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0	</a:t>
                      </a:r>
                      <a:r>
                        <a:rPr sz="1500" spc="-20" dirty="0">
                          <a:latin typeface="Arial"/>
                          <a:cs typeface="Arial"/>
                        </a:rPr>
                        <a:t>0.5*0.2=0.1	0.1*0.6*0.2</a:t>
                      </a:r>
                      <a:r>
                        <a:rPr sz="1500" spc="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+</a:t>
                      </a:r>
                      <a:r>
                        <a:rPr sz="1500" spc="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0.15*0.5*0.2=0.027	</a:t>
                      </a:r>
                      <a:r>
                        <a:rPr sz="1500" spc="-15" dirty="0">
                          <a:latin typeface="Arial"/>
                          <a:cs typeface="Arial"/>
                        </a:rPr>
                        <a:t>...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+</a:t>
                      </a:r>
                      <a:r>
                        <a:rPr sz="1500" spc="-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25" dirty="0">
                          <a:latin typeface="Arial"/>
                          <a:cs typeface="Arial"/>
                        </a:rPr>
                        <a:t>...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71755" marB="0">
                    <a:lnL w="12700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207645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sz="1500" spc="-35" dirty="0">
                          <a:latin typeface="Arial"/>
                          <a:cs typeface="Arial"/>
                        </a:rPr>
                        <a:t>0.0024665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71755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6126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331470">
                        <a:lnSpc>
                          <a:spcPts val="1900"/>
                        </a:lnSpc>
                      </a:pPr>
                      <a:r>
                        <a:rPr sz="1600" spc="-20" dirty="0">
                          <a:latin typeface="Arial"/>
                          <a:cs typeface="Arial"/>
                        </a:rPr>
                        <a:t>=&gt; </a:t>
                      </a:r>
                      <a:r>
                        <a:rPr sz="1600" spc="5" dirty="0">
                          <a:latin typeface="Arial"/>
                          <a:cs typeface="Arial"/>
                        </a:rPr>
                        <a:t>The probability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that </a:t>
                      </a:r>
                      <a:r>
                        <a:rPr sz="1600" spc="-15" dirty="0">
                          <a:latin typeface="Arial"/>
                          <a:cs typeface="Arial"/>
                        </a:rPr>
                        <a:t>the </a:t>
                      </a:r>
                      <a:r>
                        <a:rPr sz="1600" spc="5" dirty="0">
                          <a:latin typeface="Arial"/>
                          <a:cs typeface="Arial"/>
                        </a:rPr>
                        <a:t>sequence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S </a:t>
                      </a:r>
                      <a:r>
                        <a:rPr sz="1600" spc="15" dirty="0">
                          <a:latin typeface="Arial"/>
                          <a:cs typeface="Arial"/>
                        </a:rPr>
                        <a:t>was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generated </a:t>
                      </a:r>
                      <a:r>
                        <a:rPr sz="1600" dirty="0">
                          <a:latin typeface="Arial"/>
                          <a:cs typeface="Arial"/>
                        </a:rPr>
                        <a:t>by </a:t>
                      </a:r>
                      <a:r>
                        <a:rPr sz="1600" spc="-15" dirty="0">
                          <a:latin typeface="Arial"/>
                          <a:cs typeface="Arial"/>
                        </a:rPr>
                        <a:t>the </a:t>
                      </a:r>
                      <a:r>
                        <a:rPr sz="1600" dirty="0">
                          <a:latin typeface="Arial"/>
                          <a:cs typeface="Arial"/>
                        </a:rPr>
                        <a:t>HMM</a:t>
                      </a:r>
                      <a:r>
                        <a:rPr sz="1600" spc="-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model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2540" marB="0">
                    <a:lnL w="12700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400">
                        <a:latin typeface="Times New Roman"/>
                        <a:cs typeface="Times New Roman"/>
                      </a:endParaRPr>
                    </a:p>
                    <a:p>
                      <a:pPr marL="92075">
                        <a:lnSpc>
                          <a:spcPct val="100000"/>
                        </a:lnSpc>
                      </a:pPr>
                      <a:r>
                        <a:rPr sz="1500" spc="-5" dirty="0">
                          <a:latin typeface="Symbol"/>
                          <a:cs typeface="Symbol"/>
                        </a:rPr>
                        <a:t></a:t>
                      </a:r>
                      <a:r>
                        <a:rPr sz="1500" spc="-5" dirty="0">
                          <a:latin typeface="Times New Roman"/>
                          <a:cs typeface="Times New Roman"/>
                        </a:rPr>
                        <a:t> </a:t>
                      </a:r>
                      <a:r>
                        <a:rPr sz="1500" spc="-5" dirty="0">
                          <a:latin typeface="Arial"/>
                          <a:cs typeface="Arial"/>
                        </a:rPr>
                        <a:t>=</a:t>
                      </a:r>
                      <a:r>
                        <a:rPr sz="1500" spc="-7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500" spc="-30" dirty="0">
                          <a:latin typeface="Arial"/>
                          <a:cs typeface="Arial"/>
                        </a:rPr>
                        <a:t>0.0038432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T="2540" marB="0">
                    <a:lnR w="1270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87420">
                <a:tc>
                  <a:txBody>
                    <a:bodyPr/>
                    <a:lstStyle/>
                    <a:p>
                      <a:pPr marL="331470">
                        <a:lnSpc>
                          <a:spcPts val="1820"/>
                        </a:lnSpc>
                      </a:pPr>
                      <a:r>
                        <a:rPr sz="1600" spc="15" dirty="0">
                          <a:latin typeface="Arial"/>
                          <a:cs typeface="Arial"/>
                        </a:rPr>
                        <a:t>is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thus</a:t>
                      </a:r>
                      <a:r>
                        <a:rPr sz="1600" spc="-1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P(S)=0.0038432.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2700">
                      <a:solidFill>
                        <a:srgbClr val="000000"/>
                      </a:solidFill>
                      <a:prstDash val="solid"/>
                    </a:lnL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2700">
                      <a:solidFill>
                        <a:srgbClr val="000000"/>
                      </a:solidFill>
                      <a:prstDash val="solid"/>
                    </a:lnR>
                    <a:lnB w="127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09277"/>
            <a:ext cx="8406765" cy="606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HMM : </a:t>
            </a:r>
            <a:r>
              <a:rPr spc="-10"/>
              <a:t>Forward </a:t>
            </a:r>
            <a:r>
              <a:rPr spc="-15" smtClean="0"/>
              <a:t>algorithm</a:t>
            </a:r>
            <a:endParaRPr spc="-5" dirty="0"/>
          </a:p>
        </p:txBody>
      </p:sp>
      <p:sp>
        <p:nvSpPr>
          <p:cNvPr id="13" name="object 13"/>
          <p:cNvSpPr txBox="1">
            <a:spLocks noGrp="1"/>
          </p:cNvSpPr>
          <p:nvPr>
            <p:ph idx="1"/>
          </p:nvPr>
        </p:nvSpPr>
        <p:spPr>
          <a:xfrm>
            <a:off x="735171" y="2946120"/>
            <a:ext cx="9223058" cy="373756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0" marR="913765" indent="0" algn="ctr">
              <a:lnSpc>
                <a:spcPct val="100000"/>
              </a:lnSpc>
              <a:spcBef>
                <a:spcPts val="100"/>
              </a:spcBef>
              <a:buNone/>
            </a:pPr>
            <a:r>
              <a:rPr spc="-10" dirty="0"/>
              <a:t>0.4</a:t>
            </a:r>
          </a:p>
          <a:p>
            <a:pPr>
              <a:lnSpc>
                <a:spcPct val="100000"/>
              </a:lnSpc>
            </a:pPr>
            <a:endParaRPr sz="1900"/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300"/>
          </a:p>
          <a:p>
            <a:pPr marL="50800" marR="511809">
              <a:lnSpc>
                <a:spcPct val="103000"/>
              </a:lnSpc>
            </a:pPr>
            <a:r>
              <a:rPr spc="-35" dirty="0"/>
              <a:t>The </a:t>
            </a:r>
            <a:r>
              <a:rPr spc="-15" dirty="0"/>
              <a:t>probability </a:t>
            </a:r>
            <a:r>
              <a:rPr spc="-20" dirty="0"/>
              <a:t>that </a:t>
            </a:r>
            <a:r>
              <a:rPr spc="-25" dirty="0"/>
              <a:t>sequence </a:t>
            </a:r>
            <a:r>
              <a:rPr spc="-20" dirty="0"/>
              <a:t>S="GGCA" </a:t>
            </a:r>
            <a:r>
              <a:rPr spc="-30" dirty="0"/>
              <a:t>was generated by </a:t>
            </a:r>
            <a:r>
              <a:rPr spc="-10" dirty="0"/>
              <a:t>the </a:t>
            </a:r>
            <a:r>
              <a:rPr spc="-20" dirty="0"/>
              <a:t>HMM </a:t>
            </a:r>
            <a:r>
              <a:rPr spc="-35" dirty="0"/>
              <a:t>model </a:t>
            </a:r>
            <a:r>
              <a:rPr spc="5" dirty="0"/>
              <a:t>is </a:t>
            </a:r>
            <a:r>
              <a:rPr spc="-10" dirty="0"/>
              <a:t>P</a:t>
            </a:r>
            <a:r>
              <a:rPr sz="1650" spc="-15" baseline="-15151" dirty="0"/>
              <a:t>HMM</a:t>
            </a:r>
            <a:r>
              <a:rPr sz="1700" spc="-10" dirty="0"/>
              <a:t>(S) </a:t>
            </a:r>
            <a:r>
              <a:rPr sz="1700" spc="-5" dirty="0"/>
              <a:t>=  </a:t>
            </a:r>
            <a:r>
              <a:rPr sz="1700" spc="-45" dirty="0"/>
              <a:t>0.0038432.</a:t>
            </a:r>
            <a:endParaRPr sz="1700"/>
          </a:p>
          <a:p>
            <a:pPr marL="50800" marR="43180">
              <a:lnSpc>
                <a:spcPts val="2000"/>
              </a:lnSpc>
              <a:spcBef>
                <a:spcPts val="1060"/>
              </a:spcBef>
            </a:pPr>
            <a:r>
              <a:rPr sz="2400" spc="-125" dirty="0"/>
              <a:t>To </a:t>
            </a:r>
            <a:r>
              <a:rPr sz="2400" spc="5" dirty="0"/>
              <a:t>assess </a:t>
            </a:r>
            <a:r>
              <a:rPr sz="2400" spc="-10" dirty="0"/>
              <a:t>the </a:t>
            </a:r>
            <a:r>
              <a:rPr sz="2400" dirty="0"/>
              <a:t>significance </a:t>
            </a:r>
            <a:r>
              <a:rPr sz="2400" spc="-30" dirty="0"/>
              <a:t>of </a:t>
            </a:r>
            <a:r>
              <a:rPr sz="2400" spc="-5" dirty="0"/>
              <a:t>this </a:t>
            </a:r>
            <a:r>
              <a:rPr sz="2400" spc="-15" dirty="0"/>
              <a:t>value, </a:t>
            </a:r>
            <a:r>
              <a:rPr sz="2400" spc="-20" dirty="0"/>
              <a:t>we </a:t>
            </a:r>
            <a:r>
              <a:rPr sz="2400" spc="-15" dirty="0"/>
              <a:t>have </a:t>
            </a:r>
            <a:r>
              <a:rPr sz="2400" spc="10" dirty="0"/>
              <a:t>to </a:t>
            </a:r>
            <a:r>
              <a:rPr sz="2400" spc="-15" dirty="0"/>
              <a:t>compare </a:t>
            </a:r>
            <a:r>
              <a:rPr sz="2400" spc="5" dirty="0"/>
              <a:t>it </a:t>
            </a:r>
            <a:r>
              <a:rPr sz="2400" spc="10" dirty="0"/>
              <a:t>to </a:t>
            </a:r>
            <a:r>
              <a:rPr sz="2400" spc="-10" dirty="0"/>
              <a:t>the </a:t>
            </a:r>
            <a:r>
              <a:rPr sz="2400" spc="-15" dirty="0"/>
              <a:t>probability </a:t>
            </a:r>
            <a:r>
              <a:rPr sz="2400" spc="-20" dirty="0"/>
              <a:t>that sequence  </a:t>
            </a:r>
            <a:r>
              <a:rPr sz="2400" spc="-5" dirty="0"/>
              <a:t>S </a:t>
            </a:r>
            <a:r>
              <a:rPr sz="2400" spc="-30" dirty="0"/>
              <a:t>was generated by </a:t>
            </a:r>
            <a:r>
              <a:rPr sz="2400" spc="-10" dirty="0"/>
              <a:t>the </a:t>
            </a:r>
            <a:r>
              <a:rPr sz="2400" spc="-20" dirty="0"/>
              <a:t>background </a:t>
            </a:r>
            <a:r>
              <a:rPr sz="2400" spc="-35" dirty="0"/>
              <a:t>model </a:t>
            </a:r>
            <a:r>
              <a:rPr sz="2400" dirty="0"/>
              <a:t>(i.e. </a:t>
            </a:r>
            <a:r>
              <a:rPr sz="2400" spc="-30" dirty="0"/>
              <a:t>by</a:t>
            </a:r>
            <a:r>
              <a:rPr sz="2400" spc="80" dirty="0"/>
              <a:t> </a:t>
            </a:r>
            <a:r>
              <a:rPr sz="2400" spc="-15" dirty="0"/>
              <a:t>chance).</a:t>
            </a:r>
          </a:p>
          <a:p>
            <a:pPr marL="50800">
              <a:lnSpc>
                <a:spcPct val="100000"/>
              </a:lnSpc>
              <a:spcBef>
                <a:spcPts val="1005"/>
              </a:spcBef>
            </a:pPr>
            <a:r>
              <a:rPr dirty="0"/>
              <a:t>Ex: </a:t>
            </a:r>
            <a:r>
              <a:rPr spc="10" dirty="0"/>
              <a:t>If </a:t>
            </a:r>
            <a:r>
              <a:rPr spc="-15" dirty="0"/>
              <a:t>all </a:t>
            </a:r>
            <a:r>
              <a:rPr spc="-20" dirty="0"/>
              <a:t>nucleotides </a:t>
            </a:r>
            <a:r>
              <a:rPr spc="-15" dirty="0"/>
              <a:t>have </a:t>
            </a:r>
            <a:r>
              <a:rPr spc="-10" dirty="0"/>
              <a:t>the same </a:t>
            </a:r>
            <a:r>
              <a:rPr spc="-20" dirty="0"/>
              <a:t>probability, </a:t>
            </a:r>
            <a:r>
              <a:rPr spc="-70" dirty="0"/>
              <a:t>p</a:t>
            </a:r>
            <a:r>
              <a:rPr sz="1650" spc="-104" baseline="-15151" dirty="0"/>
              <a:t>bg</a:t>
            </a:r>
            <a:r>
              <a:rPr sz="1700" spc="-70" dirty="0"/>
              <a:t>=0.25;; </a:t>
            </a:r>
            <a:r>
              <a:rPr sz="1700" spc="-10" dirty="0"/>
              <a:t>the </a:t>
            </a:r>
            <a:r>
              <a:rPr sz="1700" spc="-15" dirty="0"/>
              <a:t>probability </a:t>
            </a:r>
            <a:r>
              <a:rPr sz="1700" spc="10" dirty="0"/>
              <a:t>to </a:t>
            </a:r>
            <a:r>
              <a:rPr sz="1700" spc="-5" dirty="0"/>
              <a:t>observe S</a:t>
            </a:r>
            <a:r>
              <a:rPr sz="1700" spc="-85" dirty="0"/>
              <a:t> </a:t>
            </a:r>
            <a:r>
              <a:rPr sz="1700" spc="-30" dirty="0"/>
              <a:t>by</a:t>
            </a:r>
            <a:endParaRPr sz="1700"/>
          </a:p>
        </p:txBody>
      </p:sp>
      <p:sp>
        <p:nvSpPr>
          <p:cNvPr id="3" name="object 3"/>
          <p:cNvSpPr/>
          <p:nvPr/>
        </p:nvSpPr>
        <p:spPr>
          <a:xfrm>
            <a:off x="4291330" y="2614015"/>
            <a:ext cx="1041400" cy="321945"/>
          </a:xfrm>
          <a:custGeom>
            <a:avLst/>
            <a:gdLst/>
            <a:ahLst/>
            <a:cxnLst/>
            <a:rect l="l" t="t" r="r" b="b"/>
            <a:pathLst>
              <a:path w="1041400" h="321944">
                <a:moveTo>
                  <a:pt x="965200" y="268884"/>
                </a:moveTo>
                <a:lnTo>
                  <a:pt x="80530" y="268884"/>
                </a:lnTo>
                <a:lnTo>
                  <a:pt x="80530" y="241300"/>
                </a:lnTo>
                <a:lnTo>
                  <a:pt x="0" y="281584"/>
                </a:lnTo>
                <a:lnTo>
                  <a:pt x="80530" y="321881"/>
                </a:lnTo>
                <a:lnTo>
                  <a:pt x="80530" y="294297"/>
                </a:lnTo>
                <a:lnTo>
                  <a:pt x="965200" y="294297"/>
                </a:lnTo>
                <a:lnTo>
                  <a:pt x="965200" y="268884"/>
                </a:lnTo>
                <a:close/>
              </a:path>
              <a:path w="1041400" h="321944">
                <a:moveTo>
                  <a:pt x="1041400" y="40297"/>
                </a:moveTo>
                <a:lnTo>
                  <a:pt x="960856" y="0"/>
                </a:lnTo>
                <a:lnTo>
                  <a:pt x="960856" y="27584"/>
                </a:lnTo>
                <a:lnTo>
                  <a:pt x="0" y="27584"/>
                </a:lnTo>
                <a:lnTo>
                  <a:pt x="0" y="52997"/>
                </a:lnTo>
                <a:lnTo>
                  <a:pt x="960856" y="52997"/>
                </a:lnTo>
                <a:lnTo>
                  <a:pt x="960856" y="80581"/>
                </a:lnTo>
                <a:lnTo>
                  <a:pt x="1041400" y="4029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18004" y="1829396"/>
            <a:ext cx="5664835" cy="1397000"/>
          </a:xfrm>
          <a:custGeom>
            <a:avLst/>
            <a:gdLst/>
            <a:ahLst/>
            <a:cxnLst/>
            <a:rect l="l" t="t" r="r" b="b"/>
            <a:pathLst>
              <a:path w="5664834" h="1397000">
                <a:moveTo>
                  <a:pt x="697217" y="941717"/>
                </a:moveTo>
                <a:lnTo>
                  <a:pt x="673658" y="894422"/>
                </a:lnTo>
                <a:lnTo>
                  <a:pt x="643178" y="851865"/>
                </a:lnTo>
                <a:lnTo>
                  <a:pt x="606577" y="814527"/>
                </a:lnTo>
                <a:lnTo>
                  <a:pt x="564654" y="782904"/>
                </a:lnTo>
                <a:lnTo>
                  <a:pt x="518172" y="757478"/>
                </a:lnTo>
                <a:lnTo>
                  <a:pt x="467918" y="738746"/>
                </a:lnTo>
                <a:lnTo>
                  <a:pt x="414655" y="727189"/>
                </a:lnTo>
                <a:lnTo>
                  <a:pt x="361010" y="723315"/>
                </a:lnTo>
                <a:lnTo>
                  <a:pt x="358902" y="723341"/>
                </a:lnTo>
                <a:lnTo>
                  <a:pt x="287324" y="730148"/>
                </a:lnTo>
                <a:lnTo>
                  <a:pt x="219849" y="749757"/>
                </a:lnTo>
                <a:lnTo>
                  <a:pt x="158762" y="780757"/>
                </a:lnTo>
                <a:lnTo>
                  <a:pt x="105486" y="821829"/>
                </a:lnTo>
                <a:lnTo>
                  <a:pt x="61493" y="871664"/>
                </a:lnTo>
                <a:lnTo>
                  <a:pt x="28244" y="928954"/>
                </a:lnTo>
                <a:lnTo>
                  <a:pt x="7251" y="992314"/>
                </a:lnTo>
                <a:lnTo>
                  <a:pt x="0" y="1060310"/>
                </a:lnTo>
                <a:lnTo>
                  <a:pt x="7442" y="1128280"/>
                </a:lnTo>
                <a:lnTo>
                  <a:pt x="28600" y="1191552"/>
                </a:lnTo>
                <a:lnTo>
                  <a:pt x="61988" y="1248714"/>
                </a:lnTo>
                <a:lnTo>
                  <a:pt x="106083" y="1298435"/>
                </a:lnTo>
                <a:lnTo>
                  <a:pt x="159435" y="1339380"/>
                </a:lnTo>
                <a:lnTo>
                  <a:pt x="220586" y="1370241"/>
                </a:lnTo>
                <a:lnTo>
                  <a:pt x="288099" y="1389697"/>
                </a:lnTo>
                <a:lnTo>
                  <a:pt x="360972" y="1396377"/>
                </a:lnTo>
                <a:lnTo>
                  <a:pt x="412826" y="1392758"/>
                </a:lnTo>
                <a:lnTo>
                  <a:pt x="464439" y="1381950"/>
                </a:lnTo>
                <a:lnTo>
                  <a:pt x="513321" y="1364386"/>
                </a:lnTo>
                <a:lnTo>
                  <a:pt x="558774" y="1340510"/>
                </a:lnTo>
                <a:lnTo>
                  <a:pt x="601472" y="1309560"/>
                </a:lnTo>
                <a:lnTo>
                  <a:pt x="637616" y="1274330"/>
                </a:lnTo>
                <a:lnTo>
                  <a:pt x="648335" y="1259014"/>
                </a:lnTo>
                <a:lnTo>
                  <a:pt x="672312" y="1273987"/>
                </a:lnTo>
                <a:lnTo>
                  <a:pt x="680796" y="1184300"/>
                </a:lnTo>
                <a:lnTo>
                  <a:pt x="603986" y="1231315"/>
                </a:lnTo>
                <a:lnTo>
                  <a:pt x="626770" y="1245539"/>
                </a:lnTo>
                <a:lnTo>
                  <a:pt x="617969" y="1258112"/>
                </a:lnTo>
                <a:lnTo>
                  <a:pt x="584428" y="1290713"/>
                </a:lnTo>
                <a:lnTo>
                  <a:pt x="546912" y="1318044"/>
                </a:lnTo>
                <a:lnTo>
                  <a:pt x="504685" y="1340497"/>
                </a:lnTo>
                <a:lnTo>
                  <a:pt x="459168" y="1357096"/>
                </a:lnTo>
                <a:lnTo>
                  <a:pt x="411060" y="1367409"/>
                </a:lnTo>
                <a:lnTo>
                  <a:pt x="360248" y="1370965"/>
                </a:lnTo>
                <a:lnTo>
                  <a:pt x="292468" y="1364589"/>
                </a:lnTo>
                <a:lnTo>
                  <a:pt x="229552" y="1346377"/>
                </a:lnTo>
                <a:lnTo>
                  <a:pt x="172669" y="1317599"/>
                </a:lnTo>
                <a:lnTo>
                  <a:pt x="123164" y="1279525"/>
                </a:lnTo>
                <a:lnTo>
                  <a:pt x="82384" y="1233436"/>
                </a:lnTo>
                <a:lnTo>
                  <a:pt x="51650" y="1180655"/>
                </a:lnTo>
                <a:lnTo>
                  <a:pt x="32258" y="1122400"/>
                </a:lnTo>
                <a:lnTo>
                  <a:pt x="25488" y="1059853"/>
                </a:lnTo>
                <a:lnTo>
                  <a:pt x="32258" y="997305"/>
                </a:lnTo>
                <a:lnTo>
                  <a:pt x="51650" y="939063"/>
                </a:lnTo>
                <a:lnTo>
                  <a:pt x="82384" y="886269"/>
                </a:lnTo>
                <a:lnTo>
                  <a:pt x="123164" y="840193"/>
                </a:lnTo>
                <a:lnTo>
                  <a:pt x="172669" y="802106"/>
                </a:lnTo>
                <a:lnTo>
                  <a:pt x="229552" y="773328"/>
                </a:lnTo>
                <a:lnTo>
                  <a:pt x="292468" y="755116"/>
                </a:lnTo>
                <a:lnTo>
                  <a:pt x="360235" y="748741"/>
                </a:lnTo>
                <a:lnTo>
                  <a:pt x="411911" y="752475"/>
                </a:lnTo>
                <a:lnTo>
                  <a:pt x="461594" y="763371"/>
                </a:lnTo>
                <a:lnTo>
                  <a:pt x="508393" y="780948"/>
                </a:lnTo>
                <a:lnTo>
                  <a:pt x="551599" y="804722"/>
                </a:lnTo>
                <a:lnTo>
                  <a:pt x="590473" y="834199"/>
                </a:lnTo>
                <a:lnTo>
                  <a:pt x="624306" y="868895"/>
                </a:lnTo>
                <a:lnTo>
                  <a:pt x="652373" y="908342"/>
                </a:lnTo>
                <a:lnTo>
                  <a:pt x="674446" y="952982"/>
                </a:lnTo>
                <a:lnTo>
                  <a:pt x="697217" y="941717"/>
                </a:lnTo>
                <a:close/>
              </a:path>
              <a:path w="5664834" h="1397000">
                <a:moveTo>
                  <a:pt x="2594660" y="24218"/>
                </a:moveTo>
                <a:lnTo>
                  <a:pt x="2586977" y="0"/>
                </a:lnTo>
                <a:lnTo>
                  <a:pt x="1622361" y="305854"/>
                </a:lnTo>
                <a:lnTo>
                  <a:pt x="1614030" y="279565"/>
                </a:lnTo>
                <a:lnTo>
                  <a:pt x="1549425" y="342303"/>
                </a:lnTo>
                <a:lnTo>
                  <a:pt x="1638363" y="356374"/>
                </a:lnTo>
                <a:lnTo>
                  <a:pt x="1630032" y="330073"/>
                </a:lnTo>
                <a:lnTo>
                  <a:pt x="2594660" y="24218"/>
                </a:lnTo>
                <a:close/>
              </a:path>
              <a:path w="5664834" h="1397000">
                <a:moveTo>
                  <a:pt x="4051325" y="342303"/>
                </a:moveTo>
                <a:lnTo>
                  <a:pt x="3987889" y="278371"/>
                </a:lnTo>
                <a:lnTo>
                  <a:pt x="3979075" y="304507"/>
                </a:lnTo>
                <a:lnTo>
                  <a:pt x="3077476" y="76"/>
                </a:lnTo>
                <a:lnTo>
                  <a:pt x="3069361" y="24142"/>
                </a:lnTo>
                <a:lnTo>
                  <a:pt x="3970947" y="328574"/>
                </a:lnTo>
                <a:lnTo>
                  <a:pt x="3962133" y="354711"/>
                </a:lnTo>
                <a:lnTo>
                  <a:pt x="4051325" y="342303"/>
                </a:lnTo>
                <a:close/>
              </a:path>
              <a:path w="5664834" h="1397000">
                <a:moveTo>
                  <a:pt x="5664238" y="1060272"/>
                </a:moveTo>
                <a:lnTo>
                  <a:pt x="5657685" y="992530"/>
                </a:lnTo>
                <a:lnTo>
                  <a:pt x="5638724" y="929347"/>
                </a:lnTo>
                <a:lnTo>
                  <a:pt x="5608650" y="872147"/>
                </a:lnTo>
                <a:lnTo>
                  <a:pt x="5568772" y="822274"/>
                </a:lnTo>
                <a:lnTo>
                  <a:pt x="5520398" y="781088"/>
                </a:lnTo>
                <a:lnTo>
                  <a:pt x="5464822" y="749947"/>
                </a:lnTo>
                <a:lnTo>
                  <a:pt x="5403354" y="730211"/>
                </a:lnTo>
                <a:lnTo>
                  <a:pt x="5338229" y="723353"/>
                </a:lnTo>
                <a:lnTo>
                  <a:pt x="5335905" y="723328"/>
                </a:lnTo>
                <a:lnTo>
                  <a:pt x="5287327" y="727202"/>
                </a:lnTo>
                <a:lnTo>
                  <a:pt x="5238737" y="738809"/>
                </a:lnTo>
                <a:lnTo>
                  <a:pt x="5192928" y="757631"/>
                </a:lnTo>
                <a:lnTo>
                  <a:pt x="5150599" y="783170"/>
                </a:lnTo>
                <a:lnTo>
                  <a:pt x="5112486" y="814908"/>
                </a:lnTo>
                <a:lnTo>
                  <a:pt x="5079250" y="852322"/>
                </a:lnTo>
                <a:lnTo>
                  <a:pt x="5051628" y="894905"/>
                </a:lnTo>
                <a:lnTo>
                  <a:pt x="5030317" y="942149"/>
                </a:lnTo>
                <a:lnTo>
                  <a:pt x="5053495" y="952550"/>
                </a:lnTo>
                <a:lnTo>
                  <a:pt x="5073497" y="907872"/>
                </a:lnTo>
                <a:lnTo>
                  <a:pt x="5098923" y="868426"/>
                </a:lnTo>
                <a:lnTo>
                  <a:pt x="5129517" y="833780"/>
                </a:lnTo>
                <a:lnTo>
                  <a:pt x="5164607" y="804392"/>
                </a:lnTo>
                <a:lnTo>
                  <a:pt x="5203545" y="780732"/>
                </a:lnTo>
                <a:lnTo>
                  <a:pt x="5245671" y="763270"/>
                </a:lnTo>
                <a:lnTo>
                  <a:pt x="5290337" y="752449"/>
                </a:lnTo>
                <a:lnTo>
                  <a:pt x="5336768" y="748753"/>
                </a:lnTo>
                <a:lnTo>
                  <a:pt x="5397703" y="755078"/>
                </a:lnTo>
                <a:lnTo>
                  <a:pt x="5454294" y="773163"/>
                </a:lnTo>
                <a:lnTo>
                  <a:pt x="5505539" y="801801"/>
                </a:lnTo>
                <a:lnTo>
                  <a:pt x="5550230" y="839749"/>
                </a:lnTo>
                <a:lnTo>
                  <a:pt x="5587123" y="885786"/>
                </a:lnTo>
                <a:lnTo>
                  <a:pt x="5614987" y="938644"/>
                </a:lnTo>
                <a:lnTo>
                  <a:pt x="5632615" y="997064"/>
                </a:lnTo>
                <a:lnTo>
                  <a:pt x="5638762" y="1059853"/>
                </a:lnTo>
                <a:lnTo>
                  <a:pt x="5632615" y="1122641"/>
                </a:lnTo>
                <a:lnTo>
                  <a:pt x="5614987" y="1181074"/>
                </a:lnTo>
                <a:lnTo>
                  <a:pt x="5587123" y="1233919"/>
                </a:lnTo>
                <a:lnTo>
                  <a:pt x="5550230" y="1279956"/>
                </a:lnTo>
                <a:lnTo>
                  <a:pt x="5505539" y="1317904"/>
                </a:lnTo>
                <a:lnTo>
                  <a:pt x="5454294" y="1346542"/>
                </a:lnTo>
                <a:lnTo>
                  <a:pt x="5397703" y="1364627"/>
                </a:lnTo>
                <a:lnTo>
                  <a:pt x="5336743" y="1370952"/>
                </a:lnTo>
                <a:lnTo>
                  <a:pt x="5291912" y="1367497"/>
                </a:lnTo>
                <a:lnTo>
                  <a:pt x="5248618" y="1357363"/>
                </a:lnTo>
                <a:lnTo>
                  <a:pt x="5207647" y="1340993"/>
                </a:lnTo>
                <a:lnTo>
                  <a:pt x="5169560" y="1318768"/>
                </a:lnTo>
                <a:lnTo>
                  <a:pt x="5134978" y="1291107"/>
                </a:lnTo>
                <a:lnTo>
                  <a:pt x="5104689" y="1258608"/>
                </a:lnTo>
                <a:lnTo>
                  <a:pt x="5097856" y="1247762"/>
                </a:lnTo>
                <a:lnTo>
                  <a:pt x="5121275" y="1234440"/>
                </a:lnTo>
                <a:lnTo>
                  <a:pt x="5046459" y="1184300"/>
                </a:lnTo>
                <a:lnTo>
                  <a:pt x="5051260" y="1274254"/>
                </a:lnTo>
                <a:lnTo>
                  <a:pt x="5075745" y="1260335"/>
                </a:lnTo>
                <a:lnTo>
                  <a:pt x="5084254" y="1273848"/>
                </a:lnTo>
                <a:lnTo>
                  <a:pt x="5117033" y="1309116"/>
                </a:lnTo>
                <a:lnTo>
                  <a:pt x="5154422" y="1339202"/>
                </a:lnTo>
                <a:lnTo>
                  <a:pt x="5195659" y="1363421"/>
                </a:lnTo>
                <a:lnTo>
                  <a:pt x="5240096" y="1381328"/>
                </a:lnTo>
                <a:lnTo>
                  <a:pt x="5287073" y="1392466"/>
                </a:lnTo>
                <a:lnTo>
                  <a:pt x="5336705" y="1396441"/>
                </a:lnTo>
                <a:lnTo>
                  <a:pt x="5402491" y="1389672"/>
                </a:lnTo>
                <a:lnTo>
                  <a:pt x="5464048" y="1370101"/>
                </a:lnTo>
                <a:lnTo>
                  <a:pt x="5519725" y="1339088"/>
                </a:lnTo>
                <a:lnTo>
                  <a:pt x="5568213" y="1298016"/>
                </a:lnTo>
                <a:lnTo>
                  <a:pt x="5608205" y="1248244"/>
                </a:lnTo>
                <a:lnTo>
                  <a:pt x="5638406" y="1191120"/>
                </a:lnTo>
                <a:lnTo>
                  <a:pt x="5657532" y="1128001"/>
                </a:lnTo>
                <a:lnTo>
                  <a:pt x="5664238" y="10602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3812244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84106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98174" y="231823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37686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758662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46175" y="6388735"/>
            <a:ext cx="4048125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2158365" algn="l"/>
              </a:tabLst>
            </a:pPr>
            <a:r>
              <a:rPr sz="1700" spc="-10" dirty="0">
                <a:latin typeface="Arial"/>
                <a:cs typeface="Arial"/>
              </a:rPr>
              <a:t>chance </a:t>
            </a:r>
            <a:r>
              <a:rPr sz="1700" spc="20" dirty="0">
                <a:latin typeface="Arial"/>
                <a:cs typeface="Arial"/>
              </a:rPr>
              <a:t>is: </a:t>
            </a:r>
            <a:r>
              <a:rPr sz="1700" spc="-15" dirty="0">
                <a:latin typeface="Arial"/>
                <a:cs typeface="Arial"/>
              </a:rPr>
              <a:t>P</a:t>
            </a:r>
            <a:r>
              <a:rPr sz="1650" spc="-22" baseline="-15151" dirty="0">
                <a:latin typeface="Arial"/>
                <a:cs typeface="Arial"/>
              </a:rPr>
              <a:t>bg</a:t>
            </a:r>
            <a:r>
              <a:rPr sz="1700" spc="-15" dirty="0">
                <a:latin typeface="Arial"/>
                <a:cs typeface="Arial"/>
              </a:rPr>
              <a:t>(S)</a:t>
            </a:r>
            <a:r>
              <a:rPr sz="170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=</a:t>
            </a:r>
            <a:r>
              <a:rPr sz="1700" spc="-65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p	</a:t>
            </a:r>
            <a:r>
              <a:rPr sz="1650" spc="-7" baseline="25252" dirty="0">
                <a:latin typeface="Arial"/>
                <a:cs typeface="Arial"/>
              </a:rPr>
              <a:t>4 </a:t>
            </a:r>
            <a:r>
              <a:rPr sz="1700" spc="-5" dirty="0">
                <a:latin typeface="Arial"/>
                <a:cs typeface="Arial"/>
              </a:rPr>
              <a:t>= </a:t>
            </a:r>
            <a:r>
              <a:rPr sz="1700" spc="-25" dirty="0">
                <a:latin typeface="Arial"/>
                <a:cs typeface="Arial"/>
              </a:rPr>
              <a:t>0.25</a:t>
            </a:r>
            <a:r>
              <a:rPr sz="1650" spc="-37" baseline="25252" dirty="0">
                <a:latin typeface="Arial"/>
                <a:cs typeface="Arial"/>
              </a:rPr>
              <a:t>4 </a:t>
            </a:r>
            <a:r>
              <a:rPr sz="1700" spc="-5" dirty="0">
                <a:latin typeface="Arial"/>
                <a:cs typeface="Arial"/>
              </a:rPr>
              <a:t>=</a:t>
            </a:r>
            <a:r>
              <a:rPr sz="1700" spc="200" dirty="0">
                <a:latin typeface="Arial"/>
                <a:cs typeface="Arial"/>
              </a:rPr>
              <a:t> </a:t>
            </a:r>
            <a:r>
              <a:rPr sz="1700" spc="-35" dirty="0">
                <a:latin typeface="Arial"/>
                <a:cs typeface="Arial"/>
              </a:rPr>
              <a:t>0.00396.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06894" y="6680952"/>
            <a:ext cx="8735060" cy="526298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 marR="230504">
              <a:lnSpc>
                <a:spcPct val="103000"/>
              </a:lnSpc>
              <a:spcBef>
                <a:spcPts val="40"/>
              </a:spcBef>
            </a:pPr>
            <a:r>
              <a:rPr sz="1700" spc="-20" dirty="0">
                <a:latin typeface="Arial"/>
                <a:cs typeface="Arial"/>
              </a:rPr>
              <a:t>Thus, </a:t>
            </a:r>
            <a:r>
              <a:rPr sz="1700" spc="-10" dirty="0">
                <a:latin typeface="Arial"/>
                <a:cs typeface="Arial"/>
              </a:rPr>
              <a:t>for </a:t>
            </a:r>
            <a:r>
              <a:rPr sz="1700" spc="-5" dirty="0">
                <a:latin typeface="Arial"/>
                <a:cs typeface="Arial"/>
              </a:rPr>
              <a:t>this </a:t>
            </a:r>
            <a:r>
              <a:rPr sz="1700" spc="-10" dirty="0">
                <a:latin typeface="Arial"/>
                <a:cs typeface="Arial"/>
              </a:rPr>
              <a:t>particular </a:t>
            </a:r>
            <a:r>
              <a:rPr sz="1700" spc="-20" dirty="0">
                <a:latin typeface="Arial"/>
                <a:cs typeface="Arial"/>
              </a:rPr>
              <a:t>example, </a:t>
            </a:r>
            <a:r>
              <a:rPr sz="1700" spc="5" dirty="0">
                <a:latin typeface="Arial"/>
                <a:cs typeface="Arial"/>
              </a:rPr>
              <a:t>it is likely </a:t>
            </a:r>
            <a:r>
              <a:rPr sz="1700" spc="-20" dirty="0">
                <a:latin typeface="Arial"/>
                <a:cs typeface="Arial"/>
              </a:rPr>
              <a:t>that </a:t>
            </a:r>
            <a:r>
              <a:rPr sz="1700" spc="-10" dirty="0">
                <a:latin typeface="Arial"/>
                <a:cs typeface="Arial"/>
              </a:rPr>
              <a:t>the </a:t>
            </a:r>
            <a:r>
              <a:rPr sz="1700" spc="-25" dirty="0">
                <a:latin typeface="Arial"/>
                <a:cs typeface="Arial"/>
              </a:rPr>
              <a:t>sequence </a:t>
            </a:r>
            <a:r>
              <a:rPr sz="1700" spc="-5" dirty="0">
                <a:latin typeface="Arial"/>
                <a:cs typeface="Arial"/>
              </a:rPr>
              <a:t>S </a:t>
            </a:r>
            <a:r>
              <a:rPr sz="1700" spc="-40" dirty="0">
                <a:latin typeface="Arial"/>
                <a:cs typeface="Arial"/>
              </a:rPr>
              <a:t>does </a:t>
            </a:r>
            <a:r>
              <a:rPr sz="1700" spc="-35" dirty="0">
                <a:latin typeface="Arial"/>
                <a:cs typeface="Arial"/>
              </a:rPr>
              <a:t>not </a:t>
            </a:r>
            <a:r>
              <a:rPr sz="1700" spc="-5" dirty="0">
                <a:latin typeface="Arial"/>
                <a:cs typeface="Arial"/>
              </a:rPr>
              <a:t>match </a:t>
            </a:r>
            <a:r>
              <a:rPr sz="1700" spc="-10" dirty="0">
                <a:latin typeface="Arial"/>
                <a:cs typeface="Arial"/>
              </a:rPr>
              <a:t>the </a:t>
            </a:r>
            <a:r>
              <a:rPr sz="1700" spc="-20" dirty="0">
                <a:latin typeface="Arial"/>
                <a:cs typeface="Arial"/>
              </a:rPr>
              <a:t>HMM  </a:t>
            </a:r>
            <a:r>
              <a:rPr sz="1700" spc="-35" dirty="0">
                <a:latin typeface="Arial"/>
                <a:cs typeface="Arial"/>
              </a:rPr>
              <a:t>model </a:t>
            </a:r>
            <a:r>
              <a:rPr sz="1700" spc="-10" dirty="0">
                <a:latin typeface="Arial"/>
                <a:cs typeface="Arial"/>
              </a:rPr>
              <a:t>(P</a:t>
            </a:r>
            <a:r>
              <a:rPr sz="1650" spc="-15" baseline="-15151" dirty="0">
                <a:latin typeface="Arial"/>
                <a:cs typeface="Arial"/>
              </a:rPr>
              <a:t>bg </a:t>
            </a:r>
            <a:r>
              <a:rPr sz="1700" spc="-5" dirty="0">
                <a:latin typeface="Arial"/>
                <a:cs typeface="Arial"/>
              </a:rPr>
              <a:t>&gt;</a:t>
            </a:r>
            <a:r>
              <a:rPr sz="1700" dirty="0">
                <a:latin typeface="Arial"/>
                <a:cs typeface="Arial"/>
              </a:rPr>
              <a:t> </a:t>
            </a:r>
            <a:r>
              <a:rPr sz="1700" spc="-5">
                <a:latin typeface="Arial"/>
                <a:cs typeface="Arial"/>
              </a:rPr>
              <a:t>P</a:t>
            </a:r>
            <a:r>
              <a:rPr sz="1650" spc="-7" baseline="-15151">
                <a:latin typeface="Arial"/>
                <a:cs typeface="Arial"/>
              </a:rPr>
              <a:t>HMM</a:t>
            </a:r>
            <a:r>
              <a:rPr sz="1700" spc="-5" smtClean="0">
                <a:latin typeface="Arial"/>
                <a:cs typeface="Arial"/>
              </a:rPr>
              <a:t>).</a:t>
            </a:r>
            <a:endParaRPr sz="1700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513079" y="158750"/>
            <a:ext cx="9652000" cy="7239000"/>
          </a:xfrm>
          <a:custGeom>
            <a:avLst/>
            <a:gdLst/>
            <a:ahLst/>
            <a:cxnLst/>
            <a:rect l="l" t="t" r="r" b="b"/>
            <a:pathLst>
              <a:path w="9652000" h="7239000">
                <a:moveTo>
                  <a:pt x="0" y="0"/>
                </a:moveTo>
                <a:lnTo>
                  <a:pt x="9652000" y="0"/>
                </a:lnTo>
                <a:lnTo>
                  <a:pt x="9652000" y="7239000"/>
                </a:lnTo>
                <a:lnTo>
                  <a:pt x="0" y="7239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171" y="402314"/>
            <a:ext cx="9223058" cy="1013736"/>
          </a:xfrm>
        </p:spPr>
        <p:txBody>
          <a:bodyPr/>
          <a:lstStyle/>
          <a:p>
            <a:r>
              <a:rPr lang="en-US" smtClean="0"/>
              <a:t>Don't Base Your DNA Research On This!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i="1" spc="-25" smtClean="0">
                <a:latin typeface="Arial"/>
                <a:cs typeface="Arial"/>
              </a:rPr>
              <a:t>NB: </a:t>
            </a:r>
            <a:r>
              <a:rPr lang="en-US" sz="2800" i="1" spc="-15" smtClean="0">
                <a:latin typeface="Arial"/>
                <a:cs typeface="Arial"/>
              </a:rPr>
              <a:t>Note </a:t>
            </a:r>
            <a:r>
              <a:rPr lang="en-US" sz="2800" i="1" spc="-20" smtClean="0">
                <a:latin typeface="Arial"/>
                <a:cs typeface="Arial"/>
              </a:rPr>
              <a:t>that </a:t>
            </a:r>
            <a:r>
              <a:rPr lang="en-US" sz="2800" i="1" spc="-5" smtClean="0">
                <a:latin typeface="Arial"/>
                <a:cs typeface="Arial"/>
              </a:rPr>
              <a:t>this </a:t>
            </a:r>
            <a:r>
              <a:rPr lang="en-US" sz="2800" i="1" spc="-35" smtClean="0">
                <a:latin typeface="Arial"/>
                <a:cs typeface="Arial"/>
              </a:rPr>
              <a:t>model </a:t>
            </a:r>
            <a:r>
              <a:rPr lang="en-US" sz="2800" i="1" spc="5" smtClean="0">
                <a:latin typeface="Arial"/>
                <a:cs typeface="Arial"/>
              </a:rPr>
              <a:t>is very </a:t>
            </a:r>
            <a:r>
              <a:rPr lang="en-US" sz="2800" i="1" smtClean="0">
                <a:latin typeface="Arial"/>
                <a:cs typeface="Arial"/>
              </a:rPr>
              <a:t>simple </a:t>
            </a:r>
            <a:r>
              <a:rPr lang="en-US" sz="2800" i="1" spc="-35" smtClean="0">
                <a:latin typeface="Arial"/>
                <a:cs typeface="Arial"/>
              </a:rPr>
              <a:t>and </a:t>
            </a:r>
            <a:r>
              <a:rPr lang="en-US" sz="2800" i="1" spc="-40" smtClean="0">
                <a:latin typeface="Arial"/>
                <a:cs typeface="Arial"/>
              </a:rPr>
              <a:t>does </a:t>
            </a:r>
            <a:r>
              <a:rPr lang="en-US" sz="2800" i="1" spc="-35" smtClean="0">
                <a:latin typeface="Arial"/>
                <a:cs typeface="Arial"/>
              </a:rPr>
              <a:t>not </a:t>
            </a:r>
            <a:r>
              <a:rPr lang="en-US" sz="2800" i="1" smtClean="0">
                <a:latin typeface="Arial"/>
                <a:cs typeface="Arial"/>
              </a:rPr>
              <a:t>reflect </a:t>
            </a:r>
            <a:r>
              <a:rPr lang="en-US" sz="2800" i="1" spc="-35" smtClean="0">
                <a:latin typeface="Arial"/>
                <a:cs typeface="Arial"/>
              </a:rPr>
              <a:t>any </a:t>
            </a:r>
            <a:r>
              <a:rPr lang="en-US" sz="2800" i="1" spc="-15" smtClean="0">
                <a:latin typeface="Arial"/>
                <a:cs typeface="Arial"/>
              </a:rPr>
              <a:t>biological </a:t>
            </a:r>
            <a:r>
              <a:rPr lang="en-US" sz="2800" i="1" spc="-5" smtClean="0">
                <a:latin typeface="Arial"/>
                <a:cs typeface="Arial"/>
              </a:rPr>
              <a:t>motif. </a:t>
            </a:r>
            <a:r>
              <a:rPr lang="en-US" sz="2800" i="1" spc="10" smtClean="0">
                <a:latin typeface="Arial"/>
                <a:cs typeface="Arial"/>
              </a:rPr>
              <a:t>If </a:t>
            </a:r>
            <a:r>
              <a:rPr lang="en-US" sz="2800" i="1" spc="5" smtClean="0">
                <a:latin typeface="Arial"/>
                <a:cs typeface="Arial"/>
              </a:rPr>
              <a:t>fact </a:t>
            </a:r>
            <a:r>
              <a:rPr lang="en-US" sz="2800" i="1" spc="-20" smtClean="0">
                <a:latin typeface="Arial"/>
                <a:cs typeface="Arial"/>
              </a:rPr>
              <a:t>both </a:t>
            </a:r>
            <a:r>
              <a:rPr lang="en-US" sz="2800" i="1" spc="-5" smtClean="0">
                <a:latin typeface="Arial"/>
                <a:cs typeface="Arial"/>
              </a:rPr>
              <a:t>states H </a:t>
            </a:r>
            <a:r>
              <a:rPr lang="en-US" sz="2800" i="1" spc="-35" smtClean="0">
                <a:latin typeface="Arial"/>
                <a:cs typeface="Arial"/>
              </a:rPr>
              <a:t>and </a:t>
            </a:r>
            <a:r>
              <a:rPr lang="en-US" sz="2800" i="1" spc="-5" smtClean="0">
                <a:latin typeface="Arial"/>
                <a:cs typeface="Arial"/>
              </a:rPr>
              <a:t>L </a:t>
            </a:r>
            <a:r>
              <a:rPr lang="en-US" sz="2800" i="1" spc="-10" smtClean="0">
                <a:latin typeface="Arial"/>
                <a:cs typeface="Arial"/>
              </a:rPr>
              <a:t>are </a:t>
            </a:r>
            <a:r>
              <a:rPr lang="en-US" sz="2800" i="1" spc="-5" smtClean="0">
                <a:latin typeface="Arial"/>
                <a:cs typeface="Arial"/>
              </a:rPr>
              <a:t>characterized </a:t>
            </a:r>
            <a:r>
              <a:rPr lang="en-US" sz="2800" i="1" spc="-30" smtClean="0">
                <a:latin typeface="Arial"/>
                <a:cs typeface="Arial"/>
              </a:rPr>
              <a:t>by </a:t>
            </a:r>
            <a:r>
              <a:rPr lang="en-US" sz="2800" i="1" spc="-15" smtClean="0">
                <a:latin typeface="Arial"/>
                <a:cs typeface="Arial"/>
              </a:rPr>
              <a:t>probabilities </a:t>
            </a:r>
            <a:r>
              <a:rPr lang="en-US" sz="2800" i="1" spc="10" smtClean="0">
                <a:latin typeface="Arial"/>
                <a:cs typeface="Arial"/>
              </a:rPr>
              <a:t>close to </a:t>
            </a:r>
            <a:r>
              <a:rPr lang="en-US" sz="2800" i="1" spc="-10" smtClean="0">
                <a:latin typeface="Arial"/>
                <a:cs typeface="Arial"/>
              </a:rPr>
              <a:t>the </a:t>
            </a:r>
            <a:r>
              <a:rPr lang="en-US" sz="2800" i="1" spc="-20" smtClean="0">
                <a:latin typeface="Arial"/>
                <a:cs typeface="Arial"/>
              </a:rPr>
              <a:t>background </a:t>
            </a:r>
            <a:r>
              <a:rPr lang="en-US" sz="2800" i="1" spc="-10" smtClean="0">
                <a:latin typeface="Arial"/>
                <a:cs typeface="Arial"/>
              </a:rPr>
              <a:t>probabilities, </a:t>
            </a:r>
            <a:r>
              <a:rPr lang="en-US" sz="2800" i="1" spc="-5" smtClean="0">
                <a:latin typeface="Arial"/>
                <a:cs typeface="Arial"/>
              </a:rPr>
              <a:t>which </a:t>
            </a:r>
            <a:r>
              <a:rPr lang="en-US" sz="2800" i="1" spc="-15" smtClean="0">
                <a:latin typeface="Arial"/>
                <a:cs typeface="Arial"/>
              </a:rPr>
              <a:t>makes </a:t>
            </a:r>
            <a:r>
              <a:rPr lang="en-US" sz="2800" i="1" spc="-10" smtClean="0">
                <a:latin typeface="Arial"/>
                <a:cs typeface="Arial"/>
              </a:rPr>
              <a:t>the </a:t>
            </a:r>
            <a:r>
              <a:rPr lang="en-US" sz="2800" i="1" spc="-35" smtClean="0">
                <a:latin typeface="Arial"/>
                <a:cs typeface="Arial"/>
              </a:rPr>
              <a:t>model not </a:t>
            </a:r>
            <a:r>
              <a:rPr lang="en-US" sz="2800" i="1" spc="5" smtClean="0">
                <a:latin typeface="Arial"/>
                <a:cs typeface="Arial"/>
              </a:rPr>
              <a:t>realistic </a:t>
            </a:r>
            <a:r>
              <a:rPr lang="en-US" sz="2800" i="1" spc="-35" smtClean="0">
                <a:latin typeface="Arial"/>
                <a:cs typeface="Arial"/>
              </a:rPr>
              <a:t>and not </a:t>
            </a:r>
            <a:r>
              <a:rPr lang="en-US" sz="2800" i="1" spc="-5" smtClean="0">
                <a:latin typeface="Arial"/>
                <a:cs typeface="Arial"/>
              </a:rPr>
              <a:t>suitable </a:t>
            </a:r>
            <a:r>
              <a:rPr lang="en-US" sz="2800" i="1" spc="10" smtClean="0">
                <a:latin typeface="Arial"/>
                <a:cs typeface="Arial"/>
              </a:rPr>
              <a:t>to </a:t>
            </a:r>
            <a:r>
              <a:rPr lang="en-US" sz="2800" i="1" spc="-15" smtClean="0">
                <a:latin typeface="Arial"/>
                <a:cs typeface="Arial"/>
              </a:rPr>
              <a:t>detect </a:t>
            </a:r>
            <a:r>
              <a:rPr lang="en-US" sz="2800" i="1" spc="5" smtClean="0">
                <a:latin typeface="Arial"/>
                <a:cs typeface="Arial"/>
              </a:rPr>
              <a:t>specific</a:t>
            </a:r>
            <a:r>
              <a:rPr lang="en-US" sz="2800" i="1" spc="-240" smtClean="0">
                <a:latin typeface="Arial"/>
                <a:cs typeface="Arial"/>
              </a:rPr>
              <a:t> </a:t>
            </a:r>
            <a:r>
              <a:rPr lang="en-US" sz="2800" i="1" spc="5" smtClean="0">
                <a:latin typeface="Arial"/>
                <a:cs typeface="Arial"/>
              </a:rPr>
              <a:t>motifs.</a:t>
            </a:r>
            <a:endParaRPr lang="en-US" sz="2800" smtClean="0">
              <a:latin typeface="Arial"/>
              <a:cs typeface="Arial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77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09277"/>
            <a:ext cx="8051165" cy="606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mtClean="0"/>
              <a:t>First sample sequence</a:t>
            </a:r>
            <a:endParaRPr spc="-5" dirty="0"/>
          </a:p>
        </p:txBody>
      </p:sp>
      <p:sp>
        <p:nvSpPr>
          <p:cNvPr id="3" name="object 3"/>
          <p:cNvSpPr/>
          <p:nvPr/>
        </p:nvSpPr>
        <p:spPr>
          <a:xfrm>
            <a:off x="4291330" y="2614015"/>
            <a:ext cx="1041400" cy="321945"/>
          </a:xfrm>
          <a:custGeom>
            <a:avLst/>
            <a:gdLst/>
            <a:ahLst/>
            <a:cxnLst/>
            <a:rect l="l" t="t" r="r" b="b"/>
            <a:pathLst>
              <a:path w="1041400" h="321944">
                <a:moveTo>
                  <a:pt x="965200" y="268884"/>
                </a:moveTo>
                <a:lnTo>
                  <a:pt x="80530" y="268884"/>
                </a:lnTo>
                <a:lnTo>
                  <a:pt x="80530" y="241300"/>
                </a:lnTo>
                <a:lnTo>
                  <a:pt x="0" y="281584"/>
                </a:lnTo>
                <a:lnTo>
                  <a:pt x="80530" y="321881"/>
                </a:lnTo>
                <a:lnTo>
                  <a:pt x="80530" y="294297"/>
                </a:lnTo>
                <a:lnTo>
                  <a:pt x="965200" y="294297"/>
                </a:lnTo>
                <a:lnTo>
                  <a:pt x="965200" y="268884"/>
                </a:lnTo>
                <a:close/>
              </a:path>
              <a:path w="1041400" h="321944">
                <a:moveTo>
                  <a:pt x="1041400" y="40297"/>
                </a:moveTo>
                <a:lnTo>
                  <a:pt x="960856" y="0"/>
                </a:lnTo>
                <a:lnTo>
                  <a:pt x="960856" y="27584"/>
                </a:lnTo>
                <a:lnTo>
                  <a:pt x="0" y="27584"/>
                </a:lnTo>
                <a:lnTo>
                  <a:pt x="0" y="52997"/>
                </a:lnTo>
                <a:lnTo>
                  <a:pt x="960856" y="52997"/>
                </a:lnTo>
                <a:lnTo>
                  <a:pt x="960856" y="80581"/>
                </a:lnTo>
                <a:lnTo>
                  <a:pt x="1041400" y="4029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18004" y="1829396"/>
            <a:ext cx="5664835" cy="1397000"/>
          </a:xfrm>
          <a:custGeom>
            <a:avLst/>
            <a:gdLst/>
            <a:ahLst/>
            <a:cxnLst/>
            <a:rect l="l" t="t" r="r" b="b"/>
            <a:pathLst>
              <a:path w="5664834" h="1397000">
                <a:moveTo>
                  <a:pt x="697217" y="941717"/>
                </a:moveTo>
                <a:lnTo>
                  <a:pt x="673658" y="894422"/>
                </a:lnTo>
                <a:lnTo>
                  <a:pt x="643178" y="851865"/>
                </a:lnTo>
                <a:lnTo>
                  <a:pt x="606577" y="814527"/>
                </a:lnTo>
                <a:lnTo>
                  <a:pt x="564654" y="782904"/>
                </a:lnTo>
                <a:lnTo>
                  <a:pt x="518172" y="757478"/>
                </a:lnTo>
                <a:lnTo>
                  <a:pt x="467918" y="738746"/>
                </a:lnTo>
                <a:lnTo>
                  <a:pt x="414655" y="727189"/>
                </a:lnTo>
                <a:lnTo>
                  <a:pt x="361010" y="723315"/>
                </a:lnTo>
                <a:lnTo>
                  <a:pt x="358902" y="723341"/>
                </a:lnTo>
                <a:lnTo>
                  <a:pt x="287324" y="730148"/>
                </a:lnTo>
                <a:lnTo>
                  <a:pt x="219849" y="749757"/>
                </a:lnTo>
                <a:lnTo>
                  <a:pt x="158762" y="780757"/>
                </a:lnTo>
                <a:lnTo>
                  <a:pt x="105486" y="821829"/>
                </a:lnTo>
                <a:lnTo>
                  <a:pt x="61493" y="871664"/>
                </a:lnTo>
                <a:lnTo>
                  <a:pt x="28244" y="928954"/>
                </a:lnTo>
                <a:lnTo>
                  <a:pt x="7251" y="992314"/>
                </a:lnTo>
                <a:lnTo>
                  <a:pt x="0" y="1060310"/>
                </a:lnTo>
                <a:lnTo>
                  <a:pt x="7442" y="1128280"/>
                </a:lnTo>
                <a:lnTo>
                  <a:pt x="28600" y="1191552"/>
                </a:lnTo>
                <a:lnTo>
                  <a:pt x="61988" y="1248714"/>
                </a:lnTo>
                <a:lnTo>
                  <a:pt x="106083" y="1298435"/>
                </a:lnTo>
                <a:lnTo>
                  <a:pt x="159435" y="1339380"/>
                </a:lnTo>
                <a:lnTo>
                  <a:pt x="220586" y="1370241"/>
                </a:lnTo>
                <a:lnTo>
                  <a:pt x="288099" y="1389697"/>
                </a:lnTo>
                <a:lnTo>
                  <a:pt x="360972" y="1396377"/>
                </a:lnTo>
                <a:lnTo>
                  <a:pt x="412826" y="1392758"/>
                </a:lnTo>
                <a:lnTo>
                  <a:pt x="464439" y="1381950"/>
                </a:lnTo>
                <a:lnTo>
                  <a:pt x="513321" y="1364386"/>
                </a:lnTo>
                <a:lnTo>
                  <a:pt x="558774" y="1340510"/>
                </a:lnTo>
                <a:lnTo>
                  <a:pt x="601472" y="1309560"/>
                </a:lnTo>
                <a:lnTo>
                  <a:pt x="637616" y="1274330"/>
                </a:lnTo>
                <a:lnTo>
                  <a:pt x="648335" y="1259014"/>
                </a:lnTo>
                <a:lnTo>
                  <a:pt x="672312" y="1273987"/>
                </a:lnTo>
                <a:lnTo>
                  <a:pt x="680796" y="1184300"/>
                </a:lnTo>
                <a:lnTo>
                  <a:pt x="603986" y="1231315"/>
                </a:lnTo>
                <a:lnTo>
                  <a:pt x="626770" y="1245539"/>
                </a:lnTo>
                <a:lnTo>
                  <a:pt x="617969" y="1258112"/>
                </a:lnTo>
                <a:lnTo>
                  <a:pt x="584428" y="1290713"/>
                </a:lnTo>
                <a:lnTo>
                  <a:pt x="546912" y="1318044"/>
                </a:lnTo>
                <a:lnTo>
                  <a:pt x="504685" y="1340497"/>
                </a:lnTo>
                <a:lnTo>
                  <a:pt x="459168" y="1357096"/>
                </a:lnTo>
                <a:lnTo>
                  <a:pt x="411060" y="1367409"/>
                </a:lnTo>
                <a:lnTo>
                  <a:pt x="360248" y="1370965"/>
                </a:lnTo>
                <a:lnTo>
                  <a:pt x="292468" y="1364589"/>
                </a:lnTo>
                <a:lnTo>
                  <a:pt x="229552" y="1346377"/>
                </a:lnTo>
                <a:lnTo>
                  <a:pt x="172669" y="1317599"/>
                </a:lnTo>
                <a:lnTo>
                  <a:pt x="123164" y="1279525"/>
                </a:lnTo>
                <a:lnTo>
                  <a:pt x="82384" y="1233436"/>
                </a:lnTo>
                <a:lnTo>
                  <a:pt x="51650" y="1180655"/>
                </a:lnTo>
                <a:lnTo>
                  <a:pt x="32258" y="1122400"/>
                </a:lnTo>
                <a:lnTo>
                  <a:pt x="25488" y="1059853"/>
                </a:lnTo>
                <a:lnTo>
                  <a:pt x="32258" y="997305"/>
                </a:lnTo>
                <a:lnTo>
                  <a:pt x="51650" y="939063"/>
                </a:lnTo>
                <a:lnTo>
                  <a:pt x="82384" y="886269"/>
                </a:lnTo>
                <a:lnTo>
                  <a:pt x="123164" y="840193"/>
                </a:lnTo>
                <a:lnTo>
                  <a:pt x="172669" y="802106"/>
                </a:lnTo>
                <a:lnTo>
                  <a:pt x="229552" y="773328"/>
                </a:lnTo>
                <a:lnTo>
                  <a:pt x="292468" y="755116"/>
                </a:lnTo>
                <a:lnTo>
                  <a:pt x="360235" y="748741"/>
                </a:lnTo>
                <a:lnTo>
                  <a:pt x="411911" y="752475"/>
                </a:lnTo>
                <a:lnTo>
                  <a:pt x="461594" y="763371"/>
                </a:lnTo>
                <a:lnTo>
                  <a:pt x="508393" y="780948"/>
                </a:lnTo>
                <a:lnTo>
                  <a:pt x="551599" y="804722"/>
                </a:lnTo>
                <a:lnTo>
                  <a:pt x="590473" y="834199"/>
                </a:lnTo>
                <a:lnTo>
                  <a:pt x="624306" y="868895"/>
                </a:lnTo>
                <a:lnTo>
                  <a:pt x="652373" y="908342"/>
                </a:lnTo>
                <a:lnTo>
                  <a:pt x="674446" y="952982"/>
                </a:lnTo>
                <a:lnTo>
                  <a:pt x="697217" y="941717"/>
                </a:lnTo>
                <a:close/>
              </a:path>
              <a:path w="5664834" h="1397000">
                <a:moveTo>
                  <a:pt x="2594660" y="24218"/>
                </a:moveTo>
                <a:lnTo>
                  <a:pt x="2586977" y="0"/>
                </a:lnTo>
                <a:lnTo>
                  <a:pt x="1622361" y="305854"/>
                </a:lnTo>
                <a:lnTo>
                  <a:pt x="1614030" y="279565"/>
                </a:lnTo>
                <a:lnTo>
                  <a:pt x="1549425" y="342303"/>
                </a:lnTo>
                <a:lnTo>
                  <a:pt x="1638363" y="356374"/>
                </a:lnTo>
                <a:lnTo>
                  <a:pt x="1630032" y="330073"/>
                </a:lnTo>
                <a:lnTo>
                  <a:pt x="2594660" y="24218"/>
                </a:lnTo>
                <a:close/>
              </a:path>
              <a:path w="5664834" h="1397000">
                <a:moveTo>
                  <a:pt x="4051325" y="342303"/>
                </a:moveTo>
                <a:lnTo>
                  <a:pt x="3987889" y="278371"/>
                </a:lnTo>
                <a:lnTo>
                  <a:pt x="3979075" y="304507"/>
                </a:lnTo>
                <a:lnTo>
                  <a:pt x="3077476" y="76"/>
                </a:lnTo>
                <a:lnTo>
                  <a:pt x="3069361" y="24142"/>
                </a:lnTo>
                <a:lnTo>
                  <a:pt x="3970947" y="328574"/>
                </a:lnTo>
                <a:lnTo>
                  <a:pt x="3962133" y="354711"/>
                </a:lnTo>
                <a:lnTo>
                  <a:pt x="4051325" y="342303"/>
                </a:lnTo>
                <a:close/>
              </a:path>
              <a:path w="5664834" h="1397000">
                <a:moveTo>
                  <a:pt x="5664238" y="1060272"/>
                </a:moveTo>
                <a:lnTo>
                  <a:pt x="5657685" y="992530"/>
                </a:lnTo>
                <a:lnTo>
                  <a:pt x="5638724" y="929347"/>
                </a:lnTo>
                <a:lnTo>
                  <a:pt x="5608650" y="872147"/>
                </a:lnTo>
                <a:lnTo>
                  <a:pt x="5568772" y="822274"/>
                </a:lnTo>
                <a:lnTo>
                  <a:pt x="5520398" y="781088"/>
                </a:lnTo>
                <a:lnTo>
                  <a:pt x="5464822" y="749947"/>
                </a:lnTo>
                <a:lnTo>
                  <a:pt x="5403354" y="730211"/>
                </a:lnTo>
                <a:lnTo>
                  <a:pt x="5338229" y="723353"/>
                </a:lnTo>
                <a:lnTo>
                  <a:pt x="5335905" y="723328"/>
                </a:lnTo>
                <a:lnTo>
                  <a:pt x="5287327" y="727202"/>
                </a:lnTo>
                <a:lnTo>
                  <a:pt x="5238737" y="738809"/>
                </a:lnTo>
                <a:lnTo>
                  <a:pt x="5192928" y="757631"/>
                </a:lnTo>
                <a:lnTo>
                  <a:pt x="5150599" y="783170"/>
                </a:lnTo>
                <a:lnTo>
                  <a:pt x="5112486" y="814908"/>
                </a:lnTo>
                <a:lnTo>
                  <a:pt x="5079250" y="852322"/>
                </a:lnTo>
                <a:lnTo>
                  <a:pt x="5051628" y="894905"/>
                </a:lnTo>
                <a:lnTo>
                  <a:pt x="5030317" y="942149"/>
                </a:lnTo>
                <a:lnTo>
                  <a:pt x="5053495" y="952550"/>
                </a:lnTo>
                <a:lnTo>
                  <a:pt x="5073497" y="907872"/>
                </a:lnTo>
                <a:lnTo>
                  <a:pt x="5098923" y="868426"/>
                </a:lnTo>
                <a:lnTo>
                  <a:pt x="5129517" y="833780"/>
                </a:lnTo>
                <a:lnTo>
                  <a:pt x="5164607" y="804392"/>
                </a:lnTo>
                <a:lnTo>
                  <a:pt x="5203545" y="780732"/>
                </a:lnTo>
                <a:lnTo>
                  <a:pt x="5245671" y="763270"/>
                </a:lnTo>
                <a:lnTo>
                  <a:pt x="5290337" y="752449"/>
                </a:lnTo>
                <a:lnTo>
                  <a:pt x="5336768" y="748753"/>
                </a:lnTo>
                <a:lnTo>
                  <a:pt x="5397703" y="755078"/>
                </a:lnTo>
                <a:lnTo>
                  <a:pt x="5454294" y="773163"/>
                </a:lnTo>
                <a:lnTo>
                  <a:pt x="5505539" y="801801"/>
                </a:lnTo>
                <a:lnTo>
                  <a:pt x="5550230" y="839749"/>
                </a:lnTo>
                <a:lnTo>
                  <a:pt x="5587123" y="885786"/>
                </a:lnTo>
                <a:lnTo>
                  <a:pt x="5614987" y="938644"/>
                </a:lnTo>
                <a:lnTo>
                  <a:pt x="5632615" y="997064"/>
                </a:lnTo>
                <a:lnTo>
                  <a:pt x="5638762" y="1059853"/>
                </a:lnTo>
                <a:lnTo>
                  <a:pt x="5632615" y="1122641"/>
                </a:lnTo>
                <a:lnTo>
                  <a:pt x="5614987" y="1181074"/>
                </a:lnTo>
                <a:lnTo>
                  <a:pt x="5587123" y="1233919"/>
                </a:lnTo>
                <a:lnTo>
                  <a:pt x="5550230" y="1279956"/>
                </a:lnTo>
                <a:lnTo>
                  <a:pt x="5505539" y="1317904"/>
                </a:lnTo>
                <a:lnTo>
                  <a:pt x="5454294" y="1346542"/>
                </a:lnTo>
                <a:lnTo>
                  <a:pt x="5397703" y="1364627"/>
                </a:lnTo>
                <a:lnTo>
                  <a:pt x="5336743" y="1370952"/>
                </a:lnTo>
                <a:lnTo>
                  <a:pt x="5291912" y="1367497"/>
                </a:lnTo>
                <a:lnTo>
                  <a:pt x="5248618" y="1357363"/>
                </a:lnTo>
                <a:lnTo>
                  <a:pt x="5207647" y="1340993"/>
                </a:lnTo>
                <a:lnTo>
                  <a:pt x="5169560" y="1318768"/>
                </a:lnTo>
                <a:lnTo>
                  <a:pt x="5134978" y="1291107"/>
                </a:lnTo>
                <a:lnTo>
                  <a:pt x="5104689" y="1258608"/>
                </a:lnTo>
                <a:lnTo>
                  <a:pt x="5097856" y="1247762"/>
                </a:lnTo>
                <a:lnTo>
                  <a:pt x="5121275" y="1234440"/>
                </a:lnTo>
                <a:lnTo>
                  <a:pt x="5046459" y="1184300"/>
                </a:lnTo>
                <a:lnTo>
                  <a:pt x="5051260" y="1274254"/>
                </a:lnTo>
                <a:lnTo>
                  <a:pt x="5075745" y="1260335"/>
                </a:lnTo>
                <a:lnTo>
                  <a:pt x="5084254" y="1273848"/>
                </a:lnTo>
                <a:lnTo>
                  <a:pt x="5117033" y="1309116"/>
                </a:lnTo>
                <a:lnTo>
                  <a:pt x="5154422" y="1339202"/>
                </a:lnTo>
                <a:lnTo>
                  <a:pt x="5195659" y="1363421"/>
                </a:lnTo>
                <a:lnTo>
                  <a:pt x="5240096" y="1381328"/>
                </a:lnTo>
                <a:lnTo>
                  <a:pt x="5287073" y="1392466"/>
                </a:lnTo>
                <a:lnTo>
                  <a:pt x="5336705" y="1396441"/>
                </a:lnTo>
                <a:lnTo>
                  <a:pt x="5402491" y="1389672"/>
                </a:lnTo>
                <a:lnTo>
                  <a:pt x="5464048" y="1370101"/>
                </a:lnTo>
                <a:lnTo>
                  <a:pt x="5519725" y="1339088"/>
                </a:lnTo>
                <a:lnTo>
                  <a:pt x="5568213" y="1298016"/>
                </a:lnTo>
                <a:lnTo>
                  <a:pt x="5608205" y="1248244"/>
                </a:lnTo>
                <a:lnTo>
                  <a:pt x="5638406" y="1191120"/>
                </a:lnTo>
                <a:lnTo>
                  <a:pt x="5657532" y="1128001"/>
                </a:lnTo>
                <a:lnTo>
                  <a:pt x="5664238" y="10602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3812244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84106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98174" y="231823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37686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758662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62033" y="2996701"/>
            <a:ext cx="8796020" cy="4244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791845" algn="ctr">
              <a:lnSpc>
                <a:spcPct val="100000"/>
              </a:lnSpc>
              <a:spcBef>
                <a:spcPts val="100"/>
              </a:spcBef>
            </a:pPr>
            <a:r>
              <a:rPr sz="1700" spc="-10" dirty="0">
                <a:latin typeface="Arial"/>
                <a:cs typeface="Arial"/>
              </a:rPr>
              <a:t>0.4</a:t>
            </a:r>
            <a:endParaRPr sz="17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900">
              <a:latin typeface="Arial"/>
              <a:cs typeface="Arial"/>
            </a:endParaRPr>
          </a:p>
          <a:p>
            <a:pPr marL="385445">
              <a:lnSpc>
                <a:spcPct val="100000"/>
              </a:lnSpc>
              <a:spcBef>
                <a:spcPts val="1280"/>
              </a:spcBef>
            </a:pPr>
            <a:r>
              <a:rPr sz="3750" spc="15" baseline="1111" dirty="0">
                <a:latin typeface="Arial"/>
                <a:cs typeface="Arial"/>
              </a:rPr>
              <a:t>Consider </a:t>
            </a:r>
            <a:r>
              <a:rPr sz="3750" baseline="1111" dirty="0">
                <a:latin typeface="Arial"/>
                <a:cs typeface="Arial"/>
              </a:rPr>
              <a:t>the </a:t>
            </a:r>
            <a:r>
              <a:rPr sz="3750" spc="22" baseline="1111" dirty="0">
                <a:latin typeface="Arial"/>
                <a:cs typeface="Arial"/>
              </a:rPr>
              <a:t>sequence S=</a:t>
            </a:r>
            <a:r>
              <a:rPr sz="3750" spc="277" baseline="1111" dirty="0">
                <a:latin typeface="Arial"/>
                <a:cs typeface="Arial"/>
              </a:rPr>
              <a:t> </a:t>
            </a:r>
            <a:r>
              <a:rPr sz="3200" b="1" spc="-25" dirty="0">
                <a:solidFill>
                  <a:srgbClr val="333399"/>
                </a:solidFill>
                <a:latin typeface="Courier New"/>
                <a:cs typeface="Courier New"/>
              </a:rPr>
              <a:t>GGCACTGAA</a:t>
            </a:r>
            <a:endParaRPr sz="3200">
              <a:latin typeface="Courier New"/>
              <a:cs typeface="Courier New"/>
            </a:endParaRPr>
          </a:p>
          <a:p>
            <a:pPr marL="63500" marR="207645">
              <a:lnSpc>
                <a:spcPts val="2500"/>
              </a:lnSpc>
              <a:spcBef>
                <a:spcPts val="1365"/>
              </a:spcBef>
            </a:pPr>
            <a:r>
              <a:rPr sz="2100" spc="10" dirty="0">
                <a:latin typeface="Arial"/>
                <a:cs typeface="Arial"/>
              </a:rPr>
              <a:t>There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5" dirty="0">
                <a:latin typeface="Arial"/>
                <a:cs typeface="Arial"/>
              </a:rPr>
              <a:t>are</a:t>
            </a:r>
            <a:r>
              <a:rPr sz="2100" spc="-45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several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paths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through</a:t>
            </a:r>
            <a:r>
              <a:rPr sz="2100" spc="-14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hidden</a:t>
            </a:r>
            <a:r>
              <a:rPr sz="2100" spc="-145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states</a:t>
            </a:r>
            <a:r>
              <a:rPr sz="2100" spc="-130" dirty="0">
                <a:latin typeface="Arial"/>
                <a:cs typeface="Arial"/>
              </a:rPr>
              <a:t> </a:t>
            </a:r>
            <a:r>
              <a:rPr sz="2100" spc="-5" dirty="0">
                <a:latin typeface="Arial"/>
                <a:cs typeface="Arial"/>
              </a:rPr>
              <a:t>(H</a:t>
            </a:r>
            <a:r>
              <a:rPr sz="2100" spc="10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and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L)</a:t>
            </a:r>
            <a:r>
              <a:rPr sz="2100" spc="25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that</a:t>
            </a:r>
            <a:r>
              <a:rPr sz="2100" spc="-65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lead</a:t>
            </a:r>
            <a:r>
              <a:rPr sz="2100" spc="-4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to  the </a:t>
            </a:r>
            <a:r>
              <a:rPr sz="2100" spc="25" dirty="0">
                <a:latin typeface="Arial"/>
                <a:cs typeface="Arial"/>
              </a:rPr>
              <a:t>given sequence</a:t>
            </a:r>
            <a:r>
              <a:rPr sz="2100" spc="-405" dirty="0">
                <a:latin typeface="Arial"/>
                <a:cs typeface="Arial"/>
              </a:rPr>
              <a:t> </a:t>
            </a:r>
            <a:r>
              <a:rPr sz="2100" spc="-5" dirty="0">
                <a:latin typeface="Arial"/>
                <a:cs typeface="Arial"/>
              </a:rPr>
              <a:t>S.</a:t>
            </a:r>
            <a:endParaRPr sz="2100">
              <a:latin typeface="Arial"/>
              <a:cs typeface="Arial"/>
            </a:endParaRPr>
          </a:p>
          <a:p>
            <a:pPr marL="63500">
              <a:lnSpc>
                <a:spcPct val="100000"/>
              </a:lnSpc>
              <a:spcBef>
                <a:spcPts val="1200"/>
              </a:spcBef>
            </a:pPr>
            <a:r>
              <a:rPr sz="2100" spc="10" dirty="0">
                <a:latin typeface="Arial"/>
                <a:cs typeface="Arial"/>
              </a:rPr>
              <a:t>Example: </a:t>
            </a:r>
            <a:r>
              <a:rPr sz="2100" spc="-5" dirty="0">
                <a:latin typeface="Arial"/>
                <a:cs typeface="Arial"/>
              </a:rPr>
              <a:t>P =</a:t>
            </a:r>
            <a:r>
              <a:rPr sz="2100" spc="-175" dirty="0">
                <a:latin typeface="Arial"/>
                <a:cs typeface="Arial"/>
              </a:rPr>
              <a:t> </a:t>
            </a:r>
            <a:r>
              <a:rPr sz="2100" b="1" spc="-5" dirty="0">
                <a:solidFill>
                  <a:srgbClr val="99070E"/>
                </a:solidFill>
                <a:latin typeface="Arial"/>
                <a:cs typeface="Arial"/>
              </a:rPr>
              <a:t>LLHHHHLLL</a:t>
            </a:r>
            <a:endParaRPr sz="2100">
              <a:latin typeface="Arial"/>
              <a:cs typeface="Arial"/>
            </a:endParaRPr>
          </a:p>
          <a:p>
            <a:pPr marL="1028700" marR="55880" indent="-965200">
              <a:lnSpc>
                <a:spcPct val="103200"/>
              </a:lnSpc>
              <a:spcBef>
                <a:spcPts val="405"/>
              </a:spcBef>
            </a:pP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probability</a:t>
            </a:r>
            <a:r>
              <a:rPr sz="2100" spc="-13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of</a:t>
            </a:r>
            <a:r>
              <a:rPr sz="2100" spc="-6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-30" dirty="0">
                <a:latin typeface="Arial"/>
                <a:cs typeface="Arial"/>
              </a:rPr>
              <a:t>HMM</a:t>
            </a:r>
            <a:r>
              <a:rPr sz="2100" spc="75" dirty="0">
                <a:latin typeface="Arial"/>
                <a:cs typeface="Arial"/>
              </a:rPr>
              <a:t> </a:t>
            </a:r>
            <a:r>
              <a:rPr sz="2100" spc="5" dirty="0">
                <a:latin typeface="Arial"/>
                <a:cs typeface="Arial"/>
              </a:rPr>
              <a:t>to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produce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30" dirty="0">
                <a:latin typeface="Arial"/>
                <a:cs typeface="Arial"/>
              </a:rPr>
              <a:t>sequence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-5" dirty="0">
                <a:latin typeface="Arial"/>
                <a:cs typeface="Arial"/>
              </a:rPr>
              <a:t>S</a:t>
            </a:r>
            <a:r>
              <a:rPr sz="2100" spc="25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through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path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-5" dirty="0">
                <a:latin typeface="Arial"/>
                <a:cs typeface="Arial"/>
              </a:rPr>
              <a:t>P</a:t>
            </a:r>
            <a:r>
              <a:rPr sz="2100" spc="25" dirty="0">
                <a:latin typeface="Arial"/>
                <a:cs typeface="Arial"/>
              </a:rPr>
              <a:t> is:  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p = </a:t>
            </a:r>
            <a:r>
              <a:rPr sz="2100" spc="15" dirty="0">
                <a:solidFill>
                  <a:srgbClr val="333399"/>
                </a:solidFill>
                <a:latin typeface="Arial"/>
                <a:cs typeface="Arial"/>
              </a:rPr>
              <a:t>p</a:t>
            </a:r>
            <a:r>
              <a:rPr sz="2100" spc="22" baseline="-15873" dirty="0">
                <a:solidFill>
                  <a:srgbClr val="333399"/>
                </a:solidFill>
                <a:latin typeface="Arial"/>
                <a:cs typeface="Arial"/>
              </a:rPr>
              <a:t>L</a:t>
            </a:r>
            <a:r>
              <a:rPr sz="2100" spc="15" dirty="0">
                <a:solidFill>
                  <a:srgbClr val="333399"/>
                </a:solidFill>
                <a:latin typeface="Arial"/>
                <a:cs typeface="Arial"/>
              </a:rPr>
              <a:t>(0) 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* </a:t>
            </a:r>
            <a:r>
              <a:rPr sz="2100" dirty="0">
                <a:solidFill>
                  <a:srgbClr val="333399"/>
                </a:solidFill>
                <a:latin typeface="Arial"/>
                <a:cs typeface="Arial"/>
              </a:rPr>
              <a:t>p</a:t>
            </a:r>
            <a:r>
              <a:rPr sz="2100" baseline="-15873" dirty="0">
                <a:solidFill>
                  <a:srgbClr val="333399"/>
                </a:solidFill>
                <a:latin typeface="Arial"/>
                <a:cs typeface="Arial"/>
              </a:rPr>
              <a:t>L</a:t>
            </a:r>
            <a:r>
              <a:rPr sz="2100" dirty="0">
                <a:solidFill>
                  <a:srgbClr val="333399"/>
                </a:solidFill>
                <a:latin typeface="Arial"/>
                <a:cs typeface="Arial"/>
              </a:rPr>
              <a:t>(G) 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* </a:t>
            </a:r>
            <a:r>
              <a:rPr sz="2100" spc="15" dirty="0">
                <a:solidFill>
                  <a:srgbClr val="333399"/>
                </a:solidFill>
                <a:latin typeface="Arial"/>
                <a:cs typeface="Arial"/>
              </a:rPr>
              <a:t>p</a:t>
            </a:r>
            <a:r>
              <a:rPr sz="2100" spc="22" baseline="-15873" dirty="0">
                <a:solidFill>
                  <a:srgbClr val="333399"/>
                </a:solidFill>
                <a:latin typeface="Arial"/>
                <a:cs typeface="Arial"/>
              </a:rPr>
              <a:t>LL 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* </a:t>
            </a:r>
            <a:r>
              <a:rPr sz="2100" dirty="0">
                <a:solidFill>
                  <a:srgbClr val="333399"/>
                </a:solidFill>
                <a:latin typeface="Arial"/>
                <a:cs typeface="Arial"/>
              </a:rPr>
              <a:t>p</a:t>
            </a:r>
            <a:r>
              <a:rPr sz="2100" baseline="-15873" dirty="0">
                <a:solidFill>
                  <a:srgbClr val="333399"/>
                </a:solidFill>
                <a:latin typeface="Arial"/>
                <a:cs typeface="Arial"/>
              </a:rPr>
              <a:t>L</a:t>
            </a:r>
            <a:r>
              <a:rPr sz="2100" dirty="0">
                <a:solidFill>
                  <a:srgbClr val="333399"/>
                </a:solidFill>
                <a:latin typeface="Arial"/>
                <a:cs typeface="Arial"/>
              </a:rPr>
              <a:t>(G) 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* </a:t>
            </a:r>
            <a:r>
              <a:rPr sz="2100" spc="15" dirty="0">
                <a:solidFill>
                  <a:srgbClr val="333399"/>
                </a:solidFill>
                <a:latin typeface="Arial"/>
                <a:cs typeface="Arial"/>
              </a:rPr>
              <a:t>p</a:t>
            </a:r>
            <a:r>
              <a:rPr sz="2100" spc="22" baseline="-15873" dirty="0">
                <a:solidFill>
                  <a:srgbClr val="333399"/>
                </a:solidFill>
                <a:latin typeface="Arial"/>
                <a:cs typeface="Arial"/>
              </a:rPr>
              <a:t>LH 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* p</a:t>
            </a:r>
            <a:r>
              <a:rPr sz="2100" spc="-7" baseline="-15873" dirty="0">
                <a:solidFill>
                  <a:srgbClr val="333399"/>
                </a:solidFill>
                <a:latin typeface="Arial"/>
                <a:cs typeface="Arial"/>
              </a:rPr>
              <a:t>H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(C) *</a:t>
            </a:r>
            <a:r>
              <a:rPr sz="2100" spc="-31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100" spc="5" dirty="0">
                <a:solidFill>
                  <a:srgbClr val="333399"/>
                </a:solidFill>
                <a:latin typeface="Arial"/>
                <a:cs typeface="Arial"/>
              </a:rPr>
              <a:t>...</a:t>
            </a:r>
            <a:endParaRPr sz="2100">
              <a:latin typeface="Arial"/>
              <a:cs typeface="Arial"/>
            </a:endParaRPr>
          </a:p>
          <a:p>
            <a:pPr marL="1244600">
              <a:lnSpc>
                <a:spcPct val="100000"/>
              </a:lnSpc>
              <a:spcBef>
                <a:spcPts val="480"/>
              </a:spcBef>
              <a:tabLst>
                <a:tab pos="1624965" algn="l"/>
                <a:tab pos="2145665" algn="l"/>
                <a:tab pos="2399665" algn="l"/>
                <a:tab pos="2995930" algn="l"/>
                <a:tab pos="3860165" algn="l"/>
                <a:tab pos="4456430" algn="l"/>
                <a:tab pos="5408930" algn="l"/>
                <a:tab pos="5993130" algn="l"/>
              </a:tabLst>
            </a:pP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=	</a:t>
            </a:r>
            <a:r>
              <a:rPr sz="2100" spc="10" dirty="0">
                <a:solidFill>
                  <a:srgbClr val="333399"/>
                </a:solidFill>
                <a:latin typeface="Arial"/>
                <a:cs typeface="Arial"/>
              </a:rPr>
              <a:t>0.5	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*	</a:t>
            </a:r>
            <a:r>
              <a:rPr sz="2100" spc="10" dirty="0">
                <a:solidFill>
                  <a:srgbClr val="333399"/>
                </a:solidFill>
                <a:latin typeface="Arial"/>
                <a:cs typeface="Arial"/>
              </a:rPr>
              <a:t>0.2	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*</a:t>
            </a:r>
            <a:r>
              <a:rPr sz="2100" spc="-9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100" spc="10" dirty="0">
                <a:solidFill>
                  <a:srgbClr val="333399"/>
                </a:solidFill>
                <a:latin typeface="Arial"/>
                <a:cs typeface="Arial"/>
              </a:rPr>
              <a:t>0.6</a:t>
            </a:r>
            <a:r>
              <a:rPr sz="2100" spc="5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*	</a:t>
            </a:r>
            <a:r>
              <a:rPr sz="2100" spc="10" dirty="0">
                <a:solidFill>
                  <a:srgbClr val="333399"/>
                </a:solidFill>
                <a:latin typeface="Arial"/>
                <a:cs typeface="Arial"/>
              </a:rPr>
              <a:t>0.2	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*</a:t>
            </a:r>
            <a:r>
              <a:rPr sz="210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100" spc="10" dirty="0">
                <a:solidFill>
                  <a:srgbClr val="333399"/>
                </a:solidFill>
                <a:latin typeface="Arial"/>
                <a:cs typeface="Arial"/>
              </a:rPr>
              <a:t>0.4</a:t>
            </a:r>
            <a:r>
              <a:rPr sz="2100" spc="-5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*	</a:t>
            </a:r>
            <a:r>
              <a:rPr sz="2100" spc="10" dirty="0">
                <a:solidFill>
                  <a:srgbClr val="333399"/>
                </a:solidFill>
                <a:latin typeface="Arial"/>
                <a:cs typeface="Arial"/>
              </a:rPr>
              <a:t>0.3	</a:t>
            </a: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* </a:t>
            </a:r>
            <a:r>
              <a:rPr sz="2100" spc="5" dirty="0">
                <a:solidFill>
                  <a:srgbClr val="333399"/>
                </a:solidFill>
                <a:latin typeface="Arial"/>
                <a:cs typeface="Arial"/>
              </a:rPr>
              <a:t>...</a:t>
            </a:r>
            <a:endParaRPr sz="2100">
              <a:latin typeface="Arial"/>
              <a:cs typeface="Arial"/>
            </a:endParaRPr>
          </a:p>
          <a:p>
            <a:pPr marL="1244600">
              <a:lnSpc>
                <a:spcPct val="100000"/>
              </a:lnSpc>
              <a:spcBef>
                <a:spcPts val="480"/>
              </a:spcBef>
            </a:pPr>
            <a:r>
              <a:rPr sz="2100" spc="-5" dirty="0">
                <a:solidFill>
                  <a:srgbClr val="333399"/>
                </a:solidFill>
                <a:latin typeface="Arial"/>
                <a:cs typeface="Arial"/>
              </a:rPr>
              <a:t>=</a:t>
            </a:r>
            <a:r>
              <a:rPr sz="2100" spc="-2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2100" spc="5" dirty="0">
                <a:solidFill>
                  <a:srgbClr val="333399"/>
                </a:solidFill>
                <a:latin typeface="Arial"/>
                <a:cs typeface="Arial"/>
              </a:rPr>
              <a:t>...</a:t>
            </a:r>
            <a:endParaRPr sz="21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513079" y="158750"/>
            <a:ext cx="9652000" cy="7239000"/>
          </a:xfrm>
          <a:custGeom>
            <a:avLst/>
            <a:gdLst/>
            <a:ahLst/>
            <a:cxnLst/>
            <a:rect l="l" t="t" r="r" b="b"/>
            <a:pathLst>
              <a:path w="9652000" h="7239000">
                <a:moveTo>
                  <a:pt x="0" y="0"/>
                </a:moveTo>
                <a:lnTo>
                  <a:pt x="9652000" y="0"/>
                </a:lnTo>
                <a:lnTo>
                  <a:pt x="9652000" y="7239000"/>
                </a:lnTo>
                <a:lnTo>
                  <a:pt x="0" y="7239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40532"/>
            <a:ext cx="3388995" cy="544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HMM :</a:t>
            </a:r>
            <a:r>
              <a:rPr spc="-235" dirty="0"/>
              <a:t> </a:t>
            </a:r>
            <a:r>
              <a:rPr spc="-5" dirty="0"/>
              <a:t>Summary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73911" y="1348510"/>
            <a:ext cx="8412480" cy="5812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-20" dirty="0">
                <a:latin typeface="Arial"/>
                <a:cs typeface="Arial"/>
              </a:rPr>
              <a:t>Summary</a:t>
            </a:r>
            <a:endParaRPr sz="2300">
              <a:latin typeface="Arial"/>
              <a:cs typeface="Arial"/>
            </a:endParaRPr>
          </a:p>
          <a:p>
            <a:pPr marL="12700" marR="5080">
              <a:lnSpc>
                <a:spcPct val="100899"/>
              </a:lnSpc>
              <a:spcBef>
                <a:spcPts val="1390"/>
              </a:spcBef>
            </a:pPr>
            <a:r>
              <a:rPr sz="1900" spc="20" dirty="0">
                <a:latin typeface="Arial"/>
                <a:cs typeface="Arial"/>
              </a:rPr>
              <a:t>The </a:t>
            </a:r>
            <a:r>
              <a:rPr sz="1900" b="1" spc="-5" dirty="0">
                <a:latin typeface="Arial"/>
                <a:cs typeface="Arial"/>
              </a:rPr>
              <a:t>Viterbi </a:t>
            </a:r>
            <a:r>
              <a:rPr sz="1900" b="1" dirty="0">
                <a:latin typeface="Arial"/>
                <a:cs typeface="Arial"/>
              </a:rPr>
              <a:t>algorithm </a:t>
            </a:r>
            <a:r>
              <a:rPr sz="1900" spc="-15">
                <a:latin typeface="Arial"/>
                <a:cs typeface="Arial"/>
              </a:rPr>
              <a:t>is </a:t>
            </a:r>
            <a:r>
              <a:rPr sz="1900" spc="20" smtClean="0">
                <a:latin typeface="Arial"/>
                <a:cs typeface="Arial"/>
              </a:rPr>
              <a:t>compute</a:t>
            </a:r>
            <a:r>
              <a:rPr lang="en-US" sz="1900" spc="20" smtClean="0">
                <a:latin typeface="Arial"/>
                <a:cs typeface="Arial"/>
              </a:rPr>
              <a:t>s</a:t>
            </a:r>
            <a:r>
              <a:rPr sz="1900" spc="20" smtClean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the </a:t>
            </a:r>
            <a:r>
              <a:rPr sz="1900" spc="25" dirty="0">
                <a:latin typeface="Arial"/>
                <a:cs typeface="Arial"/>
              </a:rPr>
              <a:t>most </a:t>
            </a:r>
            <a:r>
              <a:rPr sz="1900" spc="15" dirty="0">
                <a:latin typeface="Arial"/>
                <a:cs typeface="Arial"/>
              </a:rPr>
              <a:t>probable </a:t>
            </a:r>
            <a:r>
              <a:rPr sz="1900" spc="10" dirty="0">
                <a:latin typeface="Arial"/>
                <a:cs typeface="Arial"/>
              </a:rPr>
              <a:t>path </a:t>
            </a:r>
            <a:r>
              <a:rPr sz="1900" dirty="0">
                <a:latin typeface="Arial"/>
                <a:cs typeface="Arial"/>
              </a:rPr>
              <a:t>(as </a:t>
            </a:r>
            <a:r>
              <a:rPr sz="1900" spc="5">
                <a:latin typeface="Arial"/>
                <a:cs typeface="Arial"/>
              </a:rPr>
              <a:t>well </a:t>
            </a:r>
            <a:r>
              <a:rPr sz="1900" spc="15" smtClean="0">
                <a:latin typeface="Arial"/>
                <a:cs typeface="Arial"/>
              </a:rPr>
              <a:t>as </a:t>
            </a:r>
            <a:r>
              <a:rPr sz="1900" spc="-20" dirty="0">
                <a:latin typeface="Arial"/>
                <a:cs typeface="Arial"/>
              </a:rPr>
              <a:t>its</a:t>
            </a:r>
            <a:r>
              <a:rPr sz="1900" spc="20" dirty="0">
                <a:latin typeface="Arial"/>
                <a:cs typeface="Arial"/>
              </a:rPr>
              <a:t> </a:t>
            </a:r>
            <a:r>
              <a:rPr sz="1900" spc="5" dirty="0">
                <a:latin typeface="Arial"/>
                <a:cs typeface="Arial"/>
              </a:rPr>
              <a:t>probability).</a:t>
            </a:r>
            <a:r>
              <a:rPr sz="1900" spc="-50" dirty="0">
                <a:latin typeface="Arial"/>
                <a:cs typeface="Arial"/>
              </a:rPr>
              <a:t> </a:t>
            </a:r>
            <a:r>
              <a:rPr sz="1900" spc="-20" dirty="0">
                <a:latin typeface="Arial"/>
                <a:cs typeface="Arial"/>
              </a:rPr>
              <a:t>It</a:t>
            </a:r>
            <a:r>
              <a:rPr sz="1900" spc="40" dirty="0">
                <a:latin typeface="Arial"/>
                <a:cs typeface="Arial"/>
              </a:rPr>
              <a:t> </a:t>
            </a:r>
            <a:r>
              <a:rPr sz="1900" spc="5" dirty="0">
                <a:latin typeface="Arial"/>
                <a:cs typeface="Arial"/>
              </a:rPr>
              <a:t>requires</a:t>
            </a:r>
            <a:r>
              <a:rPr sz="1900" spc="-180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knowledge</a:t>
            </a:r>
            <a:r>
              <a:rPr sz="1900" spc="-185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of</a:t>
            </a:r>
            <a:r>
              <a:rPr sz="1900" spc="-5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the</a:t>
            </a:r>
            <a:r>
              <a:rPr sz="1900" spc="-85" dirty="0">
                <a:latin typeface="Arial"/>
                <a:cs typeface="Arial"/>
              </a:rPr>
              <a:t> </a:t>
            </a:r>
            <a:r>
              <a:rPr sz="1900" spc="10" dirty="0">
                <a:latin typeface="Arial"/>
                <a:cs typeface="Arial"/>
              </a:rPr>
              <a:t>parameters</a:t>
            </a:r>
            <a:r>
              <a:rPr sz="1900" spc="-80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of</a:t>
            </a:r>
            <a:r>
              <a:rPr sz="1900" spc="-50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the</a:t>
            </a:r>
            <a:r>
              <a:rPr sz="1900" spc="-90" dirty="0">
                <a:latin typeface="Arial"/>
                <a:cs typeface="Arial"/>
              </a:rPr>
              <a:t> </a:t>
            </a:r>
            <a:r>
              <a:rPr sz="1900" spc="10" dirty="0">
                <a:latin typeface="Arial"/>
                <a:cs typeface="Arial"/>
              </a:rPr>
              <a:t>HMM</a:t>
            </a:r>
            <a:r>
              <a:rPr sz="1900" spc="-5" dirty="0">
                <a:latin typeface="Arial"/>
                <a:cs typeface="Arial"/>
              </a:rPr>
              <a:t> </a:t>
            </a:r>
            <a:r>
              <a:rPr sz="1900" spc="25">
                <a:latin typeface="Arial"/>
                <a:cs typeface="Arial"/>
              </a:rPr>
              <a:t>model</a:t>
            </a:r>
            <a:r>
              <a:rPr sz="1900" spc="-155">
                <a:latin typeface="Arial"/>
                <a:cs typeface="Arial"/>
              </a:rPr>
              <a:t> </a:t>
            </a:r>
            <a:r>
              <a:rPr sz="1900" spc="25" smtClean="0">
                <a:latin typeface="Arial"/>
                <a:cs typeface="Arial"/>
              </a:rPr>
              <a:t>and </a:t>
            </a:r>
            <a:r>
              <a:rPr sz="1900" spc="-5" dirty="0">
                <a:latin typeface="Arial"/>
                <a:cs typeface="Arial"/>
              </a:rPr>
              <a:t>a</a:t>
            </a:r>
            <a:r>
              <a:rPr sz="1900" spc="15" dirty="0">
                <a:latin typeface="Arial"/>
                <a:cs typeface="Arial"/>
              </a:rPr>
              <a:t> </a:t>
            </a:r>
            <a:r>
              <a:rPr sz="1900" spc="5" dirty="0">
                <a:latin typeface="Arial"/>
                <a:cs typeface="Arial"/>
              </a:rPr>
              <a:t>particular</a:t>
            </a:r>
            <a:r>
              <a:rPr sz="1900" spc="-160" dirty="0">
                <a:latin typeface="Arial"/>
                <a:cs typeface="Arial"/>
              </a:rPr>
              <a:t> </a:t>
            </a:r>
            <a:r>
              <a:rPr sz="1900" spc="20" dirty="0">
                <a:latin typeface="Arial"/>
                <a:cs typeface="Arial"/>
              </a:rPr>
              <a:t>output</a:t>
            </a:r>
            <a:r>
              <a:rPr sz="1900" spc="-155" dirty="0">
                <a:latin typeface="Arial"/>
                <a:cs typeface="Arial"/>
              </a:rPr>
              <a:t> </a:t>
            </a:r>
            <a:r>
              <a:rPr sz="1900" spc="35" dirty="0">
                <a:latin typeface="Arial"/>
                <a:cs typeface="Arial"/>
              </a:rPr>
              <a:t>sequence</a:t>
            </a:r>
            <a:r>
              <a:rPr sz="1900" spc="-180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and</a:t>
            </a:r>
            <a:r>
              <a:rPr sz="1900" spc="-185" dirty="0">
                <a:latin typeface="Arial"/>
                <a:cs typeface="Arial"/>
              </a:rPr>
              <a:t> </a:t>
            </a:r>
            <a:r>
              <a:rPr sz="1900" spc="-15" dirty="0">
                <a:latin typeface="Arial"/>
                <a:cs typeface="Arial"/>
              </a:rPr>
              <a:t>it</a:t>
            </a:r>
            <a:r>
              <a:rPr sz="1900" spc="4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finds</a:t>
            </a:r>
            <a:r>
              <a:rPr sz="1900" spc="-7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the</a:t>
            </a:r>
            <a:r>
              <a:rPr sz="1900" spc="1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state</a:t>
            </a:r>
            <a:r>
              <a:rPr sz="1900" spc="-80" dirty="0">
                <a:latin typeface="Arial"/>
                <a:cs typeface="Arial"/>
              </a:rPr>
              <a:t> </a:t>
            </a:r>
            <a:r>
              <a:rPr sz="1900" spc="35">
                <a:latin typeface="Arial"/>
                <a:cs typeface="Arial"/>
              </a:rPr>
              <a:t>sequence</a:t>
            </a:r>
            <a:r>
              <a:rPr sz="1900" spc="-85">
                <a:latin typeface="Arial"/>
                <a:cs typeface="Arial"/>
              </a:rPr>
              <a:t> </a:t>
            </a:r>
            <a:r>
              <a:rPr sz="1900" spc="20" smtClean="0">
                <a:latin typeface="Arial"/>
                <a:cs typeface="Arial"/>
              </a:rPr>
              <a:t>most</a:t>
            </a:r>
            <a:r>
              <a:rPr sz="1900" spc="-160" smtClean="0">
                <a:latin typeface="Arial"/>
                <a:cs typeface="Arial"/>
              </a:rPr>
              <a:t> </a:t>
            </a:r>
            <a:r>
              <a:rPr sz="1900" smtClean="0">
                <a:latin typeface="Arial"/>
                <a:cs typeface="Arial"/>
              </a:rPr>
              <a:t>likely </a:t>
            </a:r>
            <a:r>
              <a:rPr sz="1900" spc="-20" dirty="0">
                <a:latin typeface="Arial"/>
                <a:cs typeface="Arial"/>
              </a:rPr>
              <a:t>to </a:t>
            </a:r>
            <a:r>
              <a:rPr sz="1900" spc="30" dirty="0">
                <a:latin typeface="Arial"/>
                <a:cs typeface="Arial"/>
              </a:rPr>
              <a:t>have </a:t>
            </a:r>
            <a:r>
              <a:rPr sz="1900" spc="15" dirty="0">
                <a:latin typeface="Arial"/>
                <a:cs typeface="Arial"/>
              </a:rPr>
              <a:t>generated </a:t>
            </a:r>
            <a:r>
              <a:rPr sz="1900" spc="10" dirty="0">
                <a:latin typeface="Arial"/>
                <a:cs typeface="Arial"/>
              </a:rPr>
              <a:t>that </a:t>
            </a:r>
            <a:r>
              <a:rPr sz="1900" spc="20" dirty="0">
                <a:latin typeface="Arial"/>
                <a:cs typeface="Arial"/>
              </a:rPr>
              <a:t>output </a:t>
            </a:r>
            <a:r>
              <a:rPr sz="1900" spc="35" dirty="0">
                <a:latin typeface="Arial"/>
                <a:cs typeface="Arial"/>
              </a:rPr>
              <a:t>sequence. </a:t>
            </a:r>
            <a:r>
              <a:rPr sz="1900" spc="-20" dirty="0">
                <a:latin typeface="Arial"/>
                <a:cs typeface="Arial"/>
              </a:rPr>
              <a:t>It </a:t>
            </a:r>
            <a:r>
              <a:rPr sz="1900" spc="10" dirty="0">
                <a:latin typeface="Arial"/>
                <a:cs typeface="Arial"/>
              </a:rPr>
              <a:t>works </a:t>
            </a:r>
            <a:r>
              <a:rPr sz="1900" spc="15" dirty="0">
                <a:latin typeface="Arial"/>
                <a:cs typeface="Arial"/>
              </a:rPr>
              <a:t>by </a:t>
            </a:r>
            <a:r>
              <a:rPr sz="1900" spc="5" dirty="0">
                <a:latin typeface="Arial"/>
                <a:cs typeface="Arial"/>
              </a:rPr>
              <a:t>finding </a:t>
            </a:r>
            <a:r>
              <a:rPr sz="1900" spc="-5" dirty="0">
                <a:latin typeface="Arial"/>
                <a:cs typeface="Arial"/>
              </a:rPr>
              <a:t>a </a:t>
            </a:r>
            <a:r>
              <a:rPr sz="1900" spc="15" dirty="0">
                <a:latin typeface="Arial"/>
                <a:cs typeface="Arial"/>
              </a:rPr>
              <a:t>maximum </a:t>
            </a:r>
            <a:r>
              <a:rPr sz="1900" spc="30">
                <a:latin typeface="Arial"/>
                <a:cs typeface="Arial"/>
              </a:rPr>
              <a:t>over </a:t>
            </a:r>
            <a:r>
              <a:rPr sz="1900" smtClean="0">
                <a:latin typeface="Arial"/>
                <a:cs typeface="Arial"/>
              </a:rPr>
              <a:t>all </a:t>
            </a:r>
            <a:r>
              <a:rPr sz="1900" spc="15" dirty="0">
                <a:latin typeface="Arial"/>
                <a:cs typeface="Arial"/>
              </a:rPr>
              <a:t>possible </a:t>
            </a:r>
            <a:r>
              <a:rPr sz="1900" dirty="0">
                <a:latin typeface="Arial"/>
                <a:cs typeface="Arial"/>
              </a:rPr>
              <a:t>state</a:t>
            </a:r>
            <a:r>
              <a:rPr sz="1900" spc="-240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sequences.</a:t>
            </a:r>
            <a:endParaRPr sz="1900">
              <a:latin typeface="Arial"/>
              <a:cs typeface="Arial"/>
            </a:endParaRPr>
          </a:p>
          <a:p>
            <a:pPr marL="12700" marR="190500">
              <a:lnSpc>
                <a:spcPct val="100899"/>
              </a:lnSpc>
              <a:spcBef>
                <a:spcPts val="1200"/>
              </a:spcBef>
            </a:pPr>
            <a:r>
              <a:rPr sz="1900" spc="-20" dirty="0">
                <a:solidFill>
                  <a:srgbClr val="333399"/>
                </a:solidFill>
                <a:latin typeface="Arial"/>
                <a:cs typeface="Arial"/>
              </a:rPr>
              <a:t>In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35" dirty="0">
                <a:solidFill>
                  <a:srgbClr val="333399"/>
                </a:solidFill>
                <a:latin typeface="Arial"/>
                <a:cs typeface="Arial"/>
              </a:rPr>
              <a:t>sequence</a:t>
            </a:r>
            <a:r>
              <a:rPr sz="1900" spc="-8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33399"/>
                </a:solidFill>
                <a:latin typeface="Arial"/>
                <a:cs typeface="Arial"/>
              </a:rPr>
              <a:t>analysis,</a:t>
            </a:r>
            <a:r>
              <a:rPr sz="1900" spc="-254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333399"/>
                </a:solidFill>
                <a:latin typeface="Arial"/>
                <a:cs typeface="Arial"/>
              </a:rPr>
              <a:t>this</a:t>
            </a:r>
            <a:r>
              <a:rPr sz="1900" spc="2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method</a:t>
            </a:r>
            <a:r>
              <a:rPr sz="1900" spc="-18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25" dirty="0">
                <a:solidFill>
                  <a:srgbClr val="333399"/>
                </a:solidFill>
                <a:latin typeface="Arial"/>
                <a:cs typeface="Arial"/>
              </a:rPr>
              <a:t>can</a:t>
            </a:r>
            <a:r>
              <a:rPr sz="1900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be</a:t>
            </a:r>
            <a:r>
              <a:rPr sz="1900" spc="2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30" dirty="0">
                <a:solidFill>
                  <a:srgbClr val="333399"/>
                </a:solidFill>
                <a:latin typeface="Arial"/>
                <a:cs typeface="Arial"/>
              </a:rPr>
              <a:t>used</a:t>
            </a:r>
            <a:r>
              <a:rPr sz="1900" spc="-1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33399"/>
                </a:solidFill>
                <a:latin typeface="Arial"/>
                <a:cs typeface="Arial"/>
              </a:rPr>
              <a:t>for</a:t>
            </a:r>
            <a:r>
              <a:rPr sz="1900" spc="-5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20" dirty="0">
                <a:solidFill>
                  <a:srgbClr val="333399"/>
                </a:solidFill>
                <a:latin typeface="Arial"/>
                <a:cs typeface="Arial"/>
              </a:rPr>
              <a:t>example</a:t>
            </a:r>
            <a:r>
              <a:rPr sz="1900" spc="-8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-20" dirty="0">
                <a:solidFill>
                  <a:srgbClr val="333399"/>
                </a:solidFill>
                <a:latin typeface="Arial"/>
                <a:cs typeface="Arial"/>
              </a:rPr>
              <a:t>to</a:t>
            </a:r>
            <a:r>
              <a:rPr sz="1900" spc="2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0" dirty="0">
                <a:solidFill>
                  <a:srgbClr val="333399"/>
                </a:solidFill>
                <a:latin typeface="Arial"/>
                <a:cs typeface="Arial"/>
              </a:rPr>
              <a:t>predict</a:t>
            </a:r>
            <a:r>
              <a:rPr sz="1900" spc="-16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20" dirty="0">
                <a:solidFill>
                  <a:srgbClr val="333399"/>
                </a:solidFill>
                <a:latin typeface="Arial"/>
                <a:cs typeface="Arial"/>
              </a:rPr>
              <a:t>coding  vs </a:t>
            </a:r>
            <a:r>
              <a:rPr sz="1900" spc="-40" dirty="0">
                <a:solidFill>
                  <a:srgbClr val="333399"/>
                </a:solidFill>
                <a:latin typeface="Arial"/>
                <a:cs typeface="Arial"/>
              </a:rPr>
              <a:t>non-­coding</a:t>
            </a:r>
            <a:r>
              <a:rPr sz="1900" spc="-29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sequences.</a:t>
            </a: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000">
              <a:latin typeface="Arial"/>
              <a:cs typeface="Arial"/>
            </a:endParaRPr>
          </a:p>
          <a:p>
            <a:pPr marL="12700" marR="93980">
              <a:lnSpc>
                <a:spcPct val="100000"/>
              </a:lnSpc>
              <a:spcBef>
                <a:spcPts val="5"/>
              </a:spcBef>
            </a:pPr>
            <a:r>
              <a:rPr lang="en-US" sz="1900" smtClean="0">
                <a:latin typeface="Arial"/>
                <a:cs typeface="Arial"/>
              </a:rPr>
              <a:t>T</a:t>
            </a:r>
            <a:r>
              <a:rPr sz="1900" smtClean="0">
                <a:latin typeface="Arial"/>
                <a:cs typeface="Arial"/>
              </a:rPr>
              <a:t>here </a:t>
            </a:r>
            <a:r>
              <a:rPr sz="1900">
                <a:latin typeface="Arial"/>
                <a:cs typeface="Arial"/>
              </a:rPr>
              <a:t>are </a:t>
            </a:r>
            <a:r>
              <a:rPr lang="en-US" sz="1900" smtClean="0">
                <a:latin typeface="Arial"/>
                <a:cs typeface="Arial"/>
              </a:rPr>
              <a:t>usually</a:t>
            </a:r>
            <a:r>
              <a:rPr sz="1900" smtClean="0">
                <a:latin typeface="Arial"/>
                <a:cs typeface="Arial"/>
              </a:rPr>
              <a:t> </a:t>
            </a:r>
            <a:r>
              <a:rPr sz="1900" spc="20" dirty="0">
                <a:latin typeface="Arial"/>
                <a:cs typeface="Arial"/>
              </a:rPr>
              <a:t>many </a:t>
            </a:r>
            <a:r>
              <a:rPr sz="1900" dirty="0">
                <a:latin typeface="Arial"/>
                <a:cs typeface="Arial"/>
              </a:rPr>
              <a:t>state </a:t>
            </a:r>
            <a:r>
              <a:rPr sz="1900" spc="25" dirty="0">
                <a:latin typeface="Arial"/>
                <a:cs typeface="Arial"/>
              </a:rPr>
              <a:t>sequences </a:t>
            </a:r>
            <a:r>
              <a:rPr sz="1900" spc="10" dirty="0">
                <a:latin typeface="Arial"/>
                <a:cs typeface="Arial"/>
              </a:rPr>
              <a:t>that </a:t>
            </a:r>
            <a:r>
              <a:rPr sz="1900" spc="25" dirty="0">
                <a:latin typeface="Arial"/>
                <a:cs typeface="Arial"/>
              </a:rPr>
              <a:t>can </a:t>
            </a:r>
            <a:r>
              <a:rPr sz="1900" spc="20" dirty="0">
                <a:latin typeface="Arial"/>
                <a:cs typeface="Arial"/>
              </a:rPr>
              <a:t>produce </a:t>
            </a:r>
            <a:r>
              <a:rPr sz="1900" dirty="0">
                <a:latin typeface="Arial"/>
                <a:cs typeface="Arial"/>
              </a:rPr>
              <a:t>the </a:t>
            </a:r>
            <a:r>
              <a:rPr sz="1900" spc="20" dirty="0">
                <a:latin typeface="Arial"/>
                <a:cs typeface="Arial"/>
              </a:rPr>
              <a:t>same  </a:t>
            </a:r>
            <a:r>
              <a:rPr sz="1900" spc="5" dirty="0">
                <a:latin typeface="Arial"/>
                <a:cs typeface="Arial"/>
              </a:rPr>
              <a:t>particular </a:t>
            </a:r>
            <a:r>
              <a:rPr sz="1900" spc="20" dirty="0">
                <a:latin typeface="Arial"/>
                <a:cs typeface="Arial"/>
              </a:rPr>
              <a:t>output </a:t>
            </a:r>
            <a:r>
              <a:rPr sz="1900" spc="35" dirty="0">
                <a:latin typeface="Arial"/>
                <a:cs typeface="Arial"/>
              </a:rPr>
              <a:t>sequence, </a:t>
            </a:r>
            <a:r>
              <a:rPr sz="1900" spc="25" dirty="0">
                <a:latin typeface="Arial"/>
                <a:cs typeface="Arial"/>
              </a:rPr>
              <a:t>but </a:t>
            </a:r>
            <a:r>
              <a:rPr sz="1900" spc="-10" dirty="0">
                <a:latin typeface="Arial"/>
                <a:cs typeface="Arial"/>
              </a:rPr>
              <a:t>with </a:t>
            </a:r>
            <a:r>
              <a:rPr sz="1900" dirty="0">
                <a:latin typeface="Arial"/>
                <a:cs typeface="Arial"/>
              </a:rPr>
              <a:t>different </a:t>
            </a:r>
            <a:r>
              <a:rPr sz="1900" spc="5" dirty="0">
                <a:latin typeface="Arial"/>
                <a:cs typeface="Arial"/>
              </a:rPr>
              <a:t>probabilities. </a:t>
            </a:r>
            <a:r>
              <a:rPr sz="1900" spc="-20" dirty="0">
                <a:latin typeface="Arial"/>
                <a:cs typeface="Arial"/>
              </a:rPr>
              <a:t>It </a:t>
            </a:r>
            <a:r>
              <a:rPr sz="1900" spc="-15" dirty="0">
                <a:latin typeface="Arial"/>
                <a:cs typeface="Arial"/>
              </a:rPr>
              <a:t>is </a:t>
            </a:r>
            <a:r>
              <a:rPr sz="1900" spc="15" dirty="0">
                <a:latin typeface="Arial"/>
                <a:cs typeface="Arial"/>
              </a:rPr>
              <a:t>possible </a:t>
            </a:r>
            <a:r>
              <a:rPr sz="1900" spc="-20" dirty="0">
                <a:latin typeface="Arial"/>
                <a:cs typeface="Arial"/>
              </a:rPr>
              <a:t>to  </a:t>
            </a:r>
            <a:r>
              <a:rPr sz="1900" spc="15" dirty="0">
                <a:latin typeface="Arial"/>
                <a:cs typeface="Arial"/>
              </a:rPr>
              <a:t>calculate</a:t>
            </a:r>
            <a:r>
              <a:rPr sz="1900" spc="-18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the</a:t>
            </a:r>
            <a:r>
              <a:rPr sz="1900" spc="15" dirty="0">
                <a:latin typeface="Arial"/>
                <a:cs typeface="Arial"/>
              </a:rPr>
              <a:t> </a:t>
            </a:r>
            <a:r>
              <a:rPr sz="1900" spc="5" dirty="0">
                <a:latin typeface="Arial"/>
                <a:cs typeface="Arial"/>
              </a:rPr>
              <a:t>probability</a:t>
            </a:r>
            <a:r>
              <a:rPr sz="1900" spc="-80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for</a:t>
            </a:r>
            <a:r>
              <a:rPr sz="1900" spc="-6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the</a:t>
            </a:r>
            <a:r>
              <a:rPr sz="1900" spc="15" dirty="0">
                <a:latin typeface="Arial"/>
                <a:cs typeface="Arial"/>
              </a:rPr>
              <a:t> </a:t>
            </a:r>
            <a:r>
              <a:rPr sz="1900" spc="10" dirty="0">
                <a:latin typeface="Arial"/>
                <a:cs typeface="Arial"/>
              </a:rPr>
              <a:t>HMM</a:t>
            </a:r>
            <a:r>
              <a:rPr sz="1900" spc="-114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model</a:t>
            </a:r>
            <a:r>
              <a:rPr sz="1900" spc="-150" dirty="0">
                <a:latin typeface="Arial"/>
                <a:cs typeface="Arial"/>
              </a:rPr>
              <a:t> </a:t>
            </a:r>
            <a:r>
              <a:rPr sz="1900" spc="-20" dirty="0">
                <a:latin typeface="Arial"/>
                <a:cs typeface="Arial"/>
              </a:rPr>
              <a:t>to</a:t>
            </a:r>
            <a:r>
              <a:rPr sz="1900" spc="114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generate</a:t>
            </a:r>
            <a:r>
              <a:rPr sz="1900" spc="-185" dirty="0">
                <a:latin typeface="Arial"/>
                <a:cs typeface="Arial"/>
              </a:rPr>
              <a:t> </a:t>
            </a:r>
            <a:r>
              <a:rPr sz="1900" spc="10" dirty="0">
                <a:latin typeface="Arial"/>
                <a:cs typeface="Arial"/>
              </a:rPr>
              <a:t>that</a:t>
            </a:r>
            <a:r>
              <a:rPr sz="1900" spc="-60" dirty="0">
                <a:latin typeface="Arial"/>
                <a:cs typeface="Arial"/>
              </a:rPr>
              <a:t> </a:t>
            </a:r>
            <a:r>
              <a:rPr sz="1900" spc="20" dirty="0">
                <a:latin typeface="Arial"/>
                <a:cs typeface="Arial"/>
              </a:rPr>
              <a:t>output</a:t>
            </a:r>
            <a:r>
              <a:rPr sz="1900" spc="-160" dirty="0">
                <a:latin typeface="Arial"/>
                <a:cs typeface="Arial"/>
              </a:rPr>
              <a:t> </a:t>
            </a:r>
            <a:r>
              <a:rPr sz="1900" spc="40" dirty="0">
                <a:latin typeface="Arial"/>
                <a:cs typeface="Arial"/>
              </a:rPr>
              <a:t>sequence  </a:t>
            </a:r>
            <a:r>
              <a:rPr sz="1900" spc="15">
                <a:latin typeface="Arial"/>
                <a:cs typeface="Arial"/>
              </a:rPr>
              <a:t>by </a:t>
            </a:r>
            <a:r>
              <a:rPr sz="1900" spc="15" smtClean="0">
                <a:latin typeface="Arial"/>
                <a:cs typeface="Arial"/>
              </a:rPr>
              <a:t>summ</a:t>
            </a:r>
            <a:r>
              <a:rPr lang="en-US" sz="1900" spc="15" smtClean="0">
                <a:latin typeface="Arial"/>
                <a:cs typeface="Arial"/>
              </a:rPr>
              <a:t>i</a:t>
            </a:r>
            <a:r>
              <a:rPr sz="1900" spc="15" smtClean="0">
                <a:latin typeface="Arial"/>
                <a:cs typeface="Arial"/>
              </a:rPr>
              <a:t>n</a:t>
            </a:r>
            <a:r>
              <a:rPr lang="en-US" sz="1900" spc="15" smtClean="0">
                <a:latin typeface="Arial"/>
                <a:cs typeface="Arial"/>
              </a:rPr>
              <a:t>g</a:t>
            </a:r>
            <a:r>
              <a:rPr sz="1900" spc="15" smtClean="0">
                <a:latin typeface="Arial"/>
                <a:cs typeface="Arial"/>
              </a:rPr>
              <a:t> </a:t>
            </a:r>
            <a:r>
              <a:rPr sz="1900" spc="30" dirty="0">
                <a:latin typeface="Arial"/>
                <a:cs typeface="Arial"/>
              </a:rPr>
              <a:t>over </a:t>
            </a:r>
            <a:r>
              <a:rPr sz="1900" dirty="0">
                <a:latin typeface="Arial"/>
                <a:cs typeface="Arial"/>
              </a:rPr>
              <a:t>all </a:t>
            </a:r>
            <a:r>
              <a:rPr sz="1900" spc="15" dirty="0">
                <a:latin typeface="Arial"/>
                <a:cs typeface="Arial"/>
              </a:rPr>
              <a:t>possible </a:t>
            </a:r>
            <a:r>
              <a:rPr sz="1900" dirty="0">
                <a:latin typeface="Arial"/>
                <a:cs typeface="Arial"/>
              </a:rPr>
              <a:t>state </a:t>
            </a:r>
            <a:r>
              <a:rPr sz="1900" spc="25" dirty="0">
                <a:latin typeface="Arial"/>
                <a:cs typeface="Arial"/>
              </a:rPr>
              <a:t>sequences. </a:t>
            </a:r>
            <a:r>
              <a:rPr sz="1900" spc="10" dirty="0">
                <a:latin typeface="Arial"/>
                <a:cs typeface="Arial"/>
              </a:rPr>
              <a:t>This also </a:t>
            </a:r>
            <a:r>
              <a:rPr sz="1900" spc="25" dirty="0">
                <a:latin typeface="Arial"/>
                <a:cs typeface="Arial"/>
              </a:rPr>
              <a:t>can </a:t>
            </a:r>
            <a:r>
              <a:rPr sz="1900" spc="35" dirty="0">
                <a:latin typeface="Arial"/>
                <a:cs typeface="Arial"/>
              </a:rPr>
              <a:t>be  </a:t>
            </a:r>
            <a:r>
              <a:rPr sz="1900" spc="25" dirty="0">
                <a:latin typeface="Arial"/>
                <a:cs typeface="Arial"/>
              </a:rPr>
              <a:t>done </a:t>
            </a:r>
            <a:r>
              <a:rPr sz="1900" spc="-5" dirty="0">
                <a:latin typeface="Arial"/>
                <a:cs typeface="Arial"/>
              </a:rPr>
              <a:t>efficiently </a:t>
            </a:r>
            <a:r>
              <a:rPr sz="1900" spc="15" dirty="0">
                <a:latin typeface="Arial"/>
                <a:cs typeface="Arial"/>
              </a:rPr>
              <a:t>using </a:t>
            </a:r>
            <a:r>
              <a:rPr sz="1900" dirty="0">
                <a:latin typeface="Arial"/>
                <a:cs typeface="Arial"/>
              </a:rPr>
              <a:t>the </a:t>
            </a:r>
            <a:r>
              <a:rPr sz="1900" b="1" spc="5" dirty="0">
                <a:latin typeface="Arial"/>
                <a:cs typeface="Arial"/>
              </a:rPr>
              <a:t>Forward </a:t>
            </a:r>
            <a:r>
              <a:rPr sz="1900" b="1" dirty="0">
                <a:latin typeface="Arial"/>
                <a:cs typeface="Arial"/>
              </a:rPr>
              <a:t>algorithm </a:t>
            </a:r>
            <a:r>
              <a:rPr sz="1900" dirty="0">
                <a:latin typeface="Arial"/>
                <a:cs typeface="Arial"/>
              </a:rPr>
              <a:t>(or the </a:t>
            </a:r>
            <a:r>
              <a:rPr sz="1900" b="1" spc="20" dirty="0">
                <a:latin typeface="Arial"/>
                <a:cs typeface="Arial"/>
              </a:rPr>
              <a:t>Backward </a:t>
            </a:r>
            <a:r>
              <a:rPr sz="1900" b="1" spc="-10" dirty="0">
                <a:latin typeface="Arial"/>
                <a:cs typeface="Arial"/>
              </a:rPr>
              <a:t>algorithm</a:t>
            </a:r>
            <a:r>
              <a:rPr sz="1900" spc="-10" dirty="0">
                <a:latin typeface="Arial"/>
                <a:cs typeface="Arial"/>
              </a:rPr>
              <a:t>),  </a:t>
            </a:r>
            <a:r>
              <a:rPr sz="1900" spc="15" dirty="0">
                <a:latin typeface="Arial"/>
                <a:cs typeface="Arial"/>
              </a:rPr>
              <a:t>which</a:t>
            </a:r>
            <a:r>
              <a:rPr sz="1900" spc="-90" dirty="0">
                <a:latin typeface="Arial"/>
                <a:cs typeface="Arial"/>
              </a:rPr>
              <a:t> </a:t>
            </a:r>
            <a:r>
              <a:rPr sz="1900" spc="-15" dirty="0">
                <a:latin typeface="Arial"/>
                <a:cs typeface="Arial"/>
              </a:rPr>
              <a:t>is</a:t>
            </a:r>
            <a:r>
              <a:rPr sz="1900" spc="20" dirty="0">
                <a:latin typeface="Arial"/>
                <a:cs typeface="Arial"/>
              </a:rPr>
              <a:t> </a:t>
            </a:r>
            <a:r>
              <a:rPr sz="1900" spc="10" dirty="0">
                <a:latin typeface="Arial"/>
                <a:cs typeface="Arial"/>
              </a:rPr>
              <a:t>also</a:t>
            </a:r>
            <a:r>
              <a:rPr sz="1900" spc="-85" dirty="0">
                <a:latin typeface="Arial"/>
                <a:cs typeface="Arial"/>
              </a:rPr>
              <a:t> </a:t>
            </a:r>
            <a:r>
              <a:rPr sz="1900" spc="-5" dirty="0">
                <a:latin typeface="Arial"/>
                <a:cs typeface="Arial"/>
              </a:rPr>
              <a:t>a</a:t>
            </a:r>
            <a:r>
              <a:rPr sz="1900" spc="10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dynamical</a:t>
            </a:r>
            <a:r>
              <a:rPr sz="1900" spc="-250" dirty="0">
                <a:latin typeface="Arial"/>
                <a:cs typeface="Arial"/>
              </a:rPr>
              <a:t> </a:t>
            </a:r>
            <a:r>
              <a:rPr sz="1900" spc="10" dirty="0">
                <a:latin typeface="Arial"/>
                <a:cs typeface="Arial"/>
              </a:rPr>
              <a:t>programming</a:t>
            </a:r>
            <a:r>
              <a:rPr sz="1900" spc="-185" dirty="0">
                <a:latin typeface="Arial"/>
                <a:cs typeface="Arial"/>
              </a:rPr>
              <a:t> </a:t>
            </a:r>
            <a:r>
              <a:rPr sz="1900" spc="5" dirty="0">
                <a:latin typeface="Arial"/>
                <a:cs typeface="Arial"/>
              </a:rPr>
              <a:t>algorithm.</a:t>
            </a:r>
            <a:endParaRPr sz="1900">
              <a:latin typeface="Arial"/>
              <a:cs typeface="Arial"/>
            </a:endParaRPr>
          </a:p>
          <a:p>
            <a:pPr marL="12700" marR="73660">
              <a:lnSpc>
                <a:spcPct val="100899"/>
              </a:lnSpc>
              <a:spcBef>
                <a:spcPts val="1200"/>
              </a:spcBef>
            </a:pPr>
            <a:r>
              <a:rPr sz="1900" spc="-20" dirty="0">
                <a:solidFill>
                  <a:srgbClr val="333399"/>
                </a:solidFill>
                <a:latin typeface="Arial"/>
                <a:cs typeface="Arial"/>
              </a:rPr>
              <a:t>In </a:t>
            </a:r>
            <a:r>
              <a:rPr sz="1900" spc="35" dirty="0">
                <a:solidFill>
                  <a:srgbClr val="333399"/>
                </a:solidFill>
                <a:latin typeface="Arial"/>
                <a:cs typeface="Arial"/>
              </a:rPr>
              <a:t>sequence </a:t>
            </a:r>
            <a:r>
              <a:rPr sz="1900" dirty="0">
                <a:solidFill>
                  <a:srgbClr val="333399"/>
                </a:solidFill>
                <a:latin typeface="Arial"/>
                <a:cs typeface="Arial"/>
              </a:rPr>
              <a:t>analysis, </a:t>
            </a:r>
            <a:r>
              <a:rPr sz="1900" spc="-5" dirty="0">
                <a:solidFill>
                  <a:srgbClr val="333399"/>
                </a:solidFill>
                <a:latin typeface="Arial"/>
                <a:cs typeface="Arial"/>
              </a:rPr>
              <a:t>this 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method </a:t>
            </a:r>
            <a:r>
              <a:rPr sz="1900" spc="25" dirty="0">
                <a:solidFill>
                  <a:srgbClr val="333399"/>
                </a:solidFill>
                <a:latin typeface="Arial"/>
                <a:cs typeface="Arial"/>
              </a:rPr>
              <a:t>can 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be </a:t>
            </a:r>
            <a:r>
              <a:rPr sz="1900" spc="30" dirty="0">
                <a:solidFill>
                  <a:srgbClr val="333399"/>
                </a:solidFill>
                <a:latin typeface="Arial"/>
                <a:cs typeface="Arial"/>
              </a:rPr>
              <a:t>used </a:t>
            </a:r>
            <a:r>
              <a:rPr sz="1900" dirty="0">
                <a:solidFill>
                  <a:srgbClr val="333399"/>
                </a:solidFill>
                <a:latin typeface="Arial"/>
                <a:cs typeface="Arial"/>
              </a:rPr>
              <a:t>for </a:t>
            </a:r>
            <a:r>
              <a:rPr sz="1900" spc="20" dirty="0">
                <a:solidFill>
                  <a:srgbClr val="333399"/>
                </a:solidFill>
                <a:latin typeface="Arial"/>
                <a:cs typeface="Arial"/>
              </a:rPr>
              <a:t>example </a:t>
            </a:r>
            <a:r>
              <a:rPr sz="1900" spc="-20" dirty="0">
                <a:solidFill>
                  <a:srgbClr val="333399"/>
                </a:solidFill>
                <a:latin typeface="Arial"/>
                <a:cs typeface="Arial"/>
              </a:rPr>
              <a:t>to </a:t>
            </a:r>
            <a:r>
              <a:rPr sz="1900" spc="10" dirty="0">
                <a:solidFill>
                  <a:srgbClr val="333399"/>
                </a:solidFill>
                <a:latin typeface="Arial"/>
                <a:cs typeface="Arial"/>
              </a:rPr>
              <a:t>predict </a:t>
            </a:r>
            <a:r>
              <a:rPr sz="1900" dirty="0">
                <a:solidFill>
                  <a:srgbClr val="333399"/>
                </a:solidFill>
                <a:latin typeface="Arial"/>
                <a:cs typeface="Arial"/>
              </a:rPr>
              <a:t>the  </a:t>
            </a:r>
            <a:r>
              <a:rPr sz="1900" spc="5" dirty="0">
                <a:solidFill>
                  <a:srgbClr val="333399"/>
                </a:solidFill>
                <a:latin typeface="Arial"/>
                <a:cs typeface="Arial"/>
              </a:rPr>
              <a:t>probability</a:t>
            </a:r>
            <a:r>
              <a:rPr sz="1900" spc="-7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0" dirty="0">
                <a:solidFill>
                  <a:srgbClr val="333399"/>
                </a:solidFill>
                <a:latin typeface="Arial"/>
                <a:cs typeface="Arial"/>
              </a:rPr>
              <a:t>that</a:t>
            </a:r>
            <a:r>
              <a:rPr sz="1900" spc="-5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333399"/>
                </a:solidFill>
                <a:latin typeface="Arial"/>
                <a:cs typeface="Arial"/>
              </a:rPr>
              <a:t>a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5" dirty="0">
                <a:solidFill>
                  <a:srgbClr val="333399"/>
                </a:solidFill>
                <a:latin typeface="Arial"/>
                <a:cs typeface="Arial"/>
              </a:rPr>
              <a:t>particular</a:t>
            </a:r>
            <a:r>
              <a:rPr sz="1900" spc="-15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DNA</a:t>
            </a:r>
            <a:r>
              <a:rPr sz="1900" spc="-19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5" dirty="0">
                <a:solidFill>
                  <a:srgbClr val="333399"/>
                </a:solidFill>
                <a:latin typeface="Arial"/>
                <a:cs typeface="Arial"/>
              </a:rPr>
              <a:t>region</a:t>
            </a:r>
            <a:r>
              <a:rPr sz="1900" spc="-7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0" dirty="0">
                <a:solidFill>
                  <a:srgbClr val="333399"/>
                </a:solidFill>
                <a:latin typeface="Arial"/>
                <a:cs typeface="Arial"/>
              </a:rPr>
              <a:t>match</a:t>
            </a:r>
            <a:r>
              <a:rPr sz="1900" spc="-8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33399"/>
                </a:solidFill>
                <a:latin typeface="Arial"/>
                <a:cs typeface="Arial"/>
              </a:rPr>
              <a:t>the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0" dirty="0">
                <a:solidFill>
                  <a:srgbClr val="333399"/>
                </a:solidFill>
                <a:latin typeface="Arial"/>
                <a:cs typeface="Arial"/>
              </a:rPr>
              <a:t>HMM</a:t>
            </a:r>
            <a:r>
              <a:rPr sz="1900" spc="-5" dirty="0">
                <a:solidFill>
                  <a:srgbClr val="333399"/>
                </a:solidFill>
                <a:latin typeface="Arial"/>
                <a:cs typeface="Arial"/>
              </a:rPr>
              <a:t> motif</a:t>
            </a:r>
            <a:r>
              <a:rPr sz="1900" spc="-5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-15" dirty="0">
                <a:solidFill>
                  <a:srgbClr val="333399"/>
                </a:solidFill>
                <a:latin typeface="Arial"/>
                <a:cs typeface="Arial"/>
              </a:rPr>
              <a:t>(i.e.</a:t>
            </a:r>
            <a:r>
              <a:rPr sz="1900" spc="4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20" dirty="0">
                <a:solidFill>
                  <a:srgbClr val="333399"/>
                </a:solidFill>
                <a:latin typeface="Arial"/>
                <a:cs typeface="Arial"/>
              </a:rPr>
              <a:t>was</a:t>
            </a:r>
            <a:r>
              <a:rPr sz="1900" spc="-7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5" dirty="0">
                <a:solidFill>
                  <a:srgbClr val="333399"/>
                </a:solidFill>
                <a:latin typeface="Arial"/>
                <a:cs typeface="Arial"/>
              </a:rPr>
              <a:t>emitted  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by</a:t>
            </a:r>
            <a:r>
              <a:rPr sz="1900" spc="-8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33399"/>
                </a:solidFill>
                <a:latin typeface="Arial"/>
                <a:cs typeface="Arial"/>
              </a:rPr>
              <a:t>the</a:t>
            </a:r>
            <a:r>
              <a:rPr sz="1900" spc="10" dirty="0">
                <a:solidFill>
                  <a:srgbClr val="333399"/>
                </a:solidFill>
                <a:latin typeface="Arial"/>
                <a:cs typeface="Arial"/>
              </a:rPr>
              <a:t> HMM</a:t>
            </a:r>
            <a:r>
              <a:rPr sz="1900" spc="-1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0" dirty="0">
                <a:solidFill>
                  <a:srgbClr val="333399"/>
                </a:solidFill>
                <a:latin typeface="Arial"/>
                <a:cs typeface="Arial"/>
              </a:rPr>
              <a:t>model).</a:t>
            </a:r>
            <a:r>
              <a:rPr sz="1900" spc="-26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333399"/>
                </a:solidFill>
                <a:latin typeface="Arial"/>
                <a:cs typeface="Arial"/>
              </a:rPr>
              <a:t>A</a:t>
            </a:r>
            <a:r>
              <a:rPr sz="1900" spc="-9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0" dirty="0">
                <a:solidFill>
                  <a:srgbClr val="333399"/>
                </a:solidFill>
                <a:latin typeface="Arial"/>
                <a:cs typeface="Arial"/>
              </a:rPr>
              <a:t>HMM</a:t>
            </a:r>
            <a:r>
              <a:rPr sz="1900" spc="-1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333399"/>
                </a:solidFill>
                <a:latin typeface="Arial"/>
                <a:cs typeface="Arial"/>
              </a:rPr>
              <a:t>motif</a:t>
            </a:r>
            <a:r>
              <a:rPr sz="1900" spc="-6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25" dirty="0">
                <a:solidFill>
                  <a:srgbClr val="333399"/>
                </a:solidFill>
                <a:latin typeface="Arial"/>
                <a:cs typeface="Arial"/>
              </a:rPr>
              <a:t>can</a:t>
            </a:r>
            <a:r>
              <a:rPr sz="1900" spc="-8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represent</a:t>
            </a:r>
            <a:r>
              <a:rPr sz="1900" spc="-16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333399"/>
                </a:solidFill>
                <a:latin typeface="Arial"/>
                <a:cs typeface="Arial"/>
              </a:rPr>
              <a:t>a</a:t>
            </a:r>
            <a:r>
              <a:rPr sz="1900" spc="-8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TF</a:t>
            </a:r>
            <a:r>
              <a:rPr sz="1900" spc="1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binding</a:t>
            </a:r>
            <a:r>
              <a:rPr sz="1900" spc="-1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333399"/>
                </a:solidFill>
                <a:latin typeface="Arial"/>
                <a:cs typeface="Arial"/>
              </a:rPr>
              <a:t>site</a:t>
            </a:r>
            <a:r>
              <a:rPr sz="1900" spc="1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33399"/>
                </a:solidFill>
                <a:latin typeface="Arial"/>
                <a:cs typeface="Arial"/>
              </a:rPr>
              <a:t>for</a:t>
            </a:r>
            <a:r>
              <a:rPr sz="1900" spc="-6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25" dirty="0">
                <a:solidFill>
                  <a:srgbClr val="333399"/>
                </a:solidFill>
                <a:latin typeface="Arial"/>
                <a:cs typeface="Arial"/>
              </a:rPr>
              <a:t>ex.</a:t>
            </a:r>
            <a:endParaRPr sz="19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13079" y="158750"/>
            <a:ext cx="9652000" cy="7239000"/>
          </a:xfrm>
          <a:custGeom>
            <a:avLst/>
            <a:gdLst/>
            <a:ahLst/>
            <a:cxnLst/>
            <a:rect l="l" t="t" r="r" b="b"/>
            <a:pathLst>
              <a:path w="9652000" h="7239000">
                <a:moveTo>
                  <a:pt x="0" y="0"/>
                </a:moveTo>
                <a:lnTo>
                  <a:pt x="9652000" y="0"/>
                </a:lnTo>
                <a:lnTo>
                  <a:pt x="9652000" y="7239000"/>
                </a:lnTo>
                <a:lnTo>
                  <a:pt x="0" y="7239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53105" y="340532"/>
            <a:ext cx="3388995" cy="544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HMM :</a:t>
            </a:r>
            <a:r>
              <a:rPr spc="-235" dirty="0"/>
              <a:t> </a:t>
            </a:r>
            <a:r>
              <a:rPr spc="-5" dirty="0"/>
              <a:t>Summary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93372" y="1348510"/>
            <a:ext cx="8031480" cy="5704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00" b="1" spc="5" dirty="0">
                <a:latin typeface="Arial"/>
                <a:cs typeface="Arial"/>
              </a:rPr>
              <a:t>Remarks</a:t>
            </a:r>
            <a:endParaRPr sz="2300">
              <a:latin typeface="Arial"/>
              <a:cs typeface="Arial"/>
            </a:endParaRPr>
          </a:p>
          <a:p>
            <a:pPr marL="12700" marR="151765" algn="just">
              <a:lnSpc>
                <a:spcPct val="100899"/>
              </a:lnSpc>
              <a:spcBef>
                <a:spcPts val="1945"/>
              </a:spcBef>
            </a:pPr>
            <a:r>
              <a:rPr sz="1900" spc="-85" dirty="0">
                <a:latin typeface="Arial"/>
                <a:cs typeface="Arial"/>
              </a:rPr>
              <a:t>To </a:t>
            </a:r>
            <a:r>
              <a:rPr sz="1900" spc="10" dirty="0">
                <a:latin typeface="Arial"/>
                <a:cs typeface="Arial"/>
              </a:rPr>
              <a:t>create</a:t>
            </a:r>
            <a:r>
              <a:rPr sz="1900" spc="-85" dirty="0">
                <a:latin typeface="Arial"/>
                <a:cs typeface="Arial"/>
              </a:rPr>
              <a:t> </a:t>
            </a:r>
            <a:r>
              <a:rPr sz="1900" spc="-5" dirty="0">
                <a:latin typeface="Arial"/>
                <a:cs typeface="Arial"/>
              </a:rPr>
              <a:t>a</a:t>
            </a:r>
            <a:r>
              <a:rPr sz="1900" spc="20" dirty="0">
                <a:latin typeface="Arial"/>
                <a:cs typeface="Arial"/>
              </a:rPr>
              <a:t> </a:t>
            </a:r>
            <a:r>
              <a:rPr sz="1900" spc="10" dirty="0">
                <a:latin typeface="Arial"/>
                <a:cs typeface="Arial"/>
              </a:rPr>
              <a:t>HMM</a:t>
            </a:r>
            <a:r>
              <a:rPr sz="1900" spc="-10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model</a:t>
            </a:r>
            <a:r>
              <a:rPr sz="1900" spc="-150" dirty="0">
                <a:latin typeface="Arial"/>
                <a:cs typeface="Arial"/>
              </a:rPr>
              <a:t> </a:t>
            </a:r>
            <a:r>
              <a:rPr sz="1900" spc="-15" dirty="0">
                <a:latin typeface="Arial"/>
                <a:cs typeface="Arial"/>
              </a:rPr>
              <a:t>(i.e.</a:t>
            </a:r>
            <a:r>
              <a:rPr sz="1900" spc="45" dirty="0">
                <a:latin typeface="Arial"/>
                <a:cs typeface="Arial"/>
              </a:rPr>
              <a:t> </a:t>
            </a:r>
            <a:r>
              <a:rPr sz="1900" spc="-5" dirty="0">
                <a:latin typeface="Arial"/>
                <a:cs typeface="Arial"/>
              </a:rPr>
              <a:t>find</a:t>
            </a:r>
            <a:r>
              <a:rPr sz="1900" spc="20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the</a:t>
            </a:r>
            <a:r>
              <a:rPr sz="1900" spc="-85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most</a:t>
            </a:r>
            <a:r>
              <a:rPr sz="1900" spc="-60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likely</a:t>
            </a:r>
            <a:r>
              <a:rPr sz="1900" spc="-75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set</a:t>
            </a:r>
            <a:r>
              <a:rPr sz="1900" spc="-60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of</a:t>
            </a:r>
            <a:r>
              <a:rPr sz="1900" spc="-55" dirty="0">
                <a:latin typeface="Arial"/>
                <a:cs typeface="Arial"/>
              </a:rPr>
              <a:t> </a:t>
            </a:r>
            <a:r>
              <a:rPr sz="1900" spc="5" dirty="0">
                <a:latin typeface="Arial"/>
                <a:cs typeface="Arial"/>
              </a:rPr>
              <a:t>state</a:t>
            </a:r>
            <a:r>
              <a:rPr sz="1900" spc="1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transition</a:t>
            </a:r>
            <a:r>
              <a:rPr sz="1900" spc="-80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and  </a:t>
            </a:r>
            <a:r>
              <a:rPr sz="1900" spc="20" dirty="0">
                <a:latin typeface="Arial"/>
                <a:cs typeface="Arial"/>
              </a:rPr>
              <a:t>output</a:t>
            </a:r>
            <a:r>
              <a:rPr sz="1900" spc="-160" dirty="0">
                <a:latin typeface="Arial"/>
                <a:cs typeface="Arial"/>
              </a:rPr>
              <a:t> </a:t>
            </a:r>
            <a:r>
              <a:rPr sz="1900" spc="5" dirty="0">
                <a:latin typeface="Arial"/>
                <a:cs typeface="Arial"/>
              </a:rPr>
              <a:t>probabilities</a:t>
            </a:r>
            <a:r>
              <a:rPr sz="1900" spc="-80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of</a:t>
            </a:r>
            <a:r>
              <a:rPr sz="1900" spc="-55" dirty="0">
                <a:latin typeface="Arial"/>
                <a:cs typeface="Arial"/>
              </a:rPr>
              <a:t> </a:t>
            </a:r>
            <a:r>
              <a:rPr sz="1900" spc="30" dirty="0">
                <a:latin typeface="Arial"/>
                <a:cs typeface="Arial"/>
              </a:rPr>
              <a:t>each</a:t>
            </a:r>
            <a:r>
              <a:rPr sz="1900" spc="-18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state),</a:t>
            </a:r>
            <a:r>
              <a:rPr sz="1900" spc="-60" dirty="0">
                <a:latin typeface="Arial"/>
                <a:cs typeface="Arial"/>
              </a:rPr>
              <a:t> </a:t>
            </a:r>
            <a:r>
              <a:rPr sz="1900" spc="10" dirty="0">
                <a:latin typeface="Arial"/>
                <a:cs typeface="Arial"/>
              </a:rPr>
              <a:t>we</a:t>
            </a:r>
            <a:r>
              <a:rPr sz="1900" spc="15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need</a:t>
            </a:r>
            <a:r>
              <a:rPr sz="1900" spc="-185" dirty="0">
                <a:latin typeface="Arial"/>
                <a:cs typeface="Arial"/>
              </a:rPr>
              <a:t> </a:t>
            </a:r>
            <a:r>
              <a:rPr sz="1900" spc="-5" dirty="0">
                <a:latin typeface="Arial"/>
                <a:cs typeface="Arial"/>
              </a:rPr>
              <a:t>a</a:t>
            </a:r>
            <a:r>
              <a:rPr sz="1900" spc="15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set</a:t>
            </a:r>
            <a:r>
              <a:rPr sz="1900" spc="-60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of</a:t>
            </a:r>
            <a:r>
              <a:rPr sz="1900" spc="-5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(training)</a:t>
            </a:r>
            <a:r>
              <a:rPr sz="1900" spc="-65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sequences,  </a:t>
            </a:r>
            <a:r>
              <a:rPr sz="1900" spc="10" dirty="0">
                <a:latin typeface="Arial"/>
                <a:cs typeface="Arial"/>
              </a:rPr>
              <a:t>that</a:t>
            </a:r>
            <a:r>
              <a:rPr sz="1900" spc="-65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does</a:t>
            </a:r>
            <a:r>
              <a:rPr sz="1900" spc="-180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not</a:t>
            </a:r>
            <a:r>
              <a:rPr sz="1900" spc="-60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need</a:t>
            </a:r>
            <a:r>
              <a:rPr sz="1900" spc="-85" dirty="0">
                <a:latin typeface="Arial"/>
                <a:cs typeface="Arial"/>
              </a:rPr>
              <a:t> </a:t>
            </a:r>
            <a:r>
              <a:rPr sz="1900" spc="-20" dirty="0">
                <a:latin typeface="Arial"/>
                <a:cs typeface="Arial"/>
              </a:rPr>
              <a:t>to</a:t>
            </a:r>
            <a:r>
              <a:rPr sz="1900" spc="15" dirty="0">
                <a:latin typeface="Arial"/>
                <a:cs typeface="Arial"/>
              </a:rPr>
              <a:t> be</a:t>
            </a:r>
            <a:r>
              <a:rPr sz="1900" spc="-85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aligned.</a:t>
            </a: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000">
              <a:latin typeface="Arial"/>
              <a:cs typeface="Arial"/>
            </a:endParaRPr>
          </a:p>
          <a:p>
            <a:pPr marL="12700" marR="46990">
              <a:lnSpc>
                <a:spcPct val="99800"/>
              </a:lnSpc>
            </a:pPr>
            <a:r>
              <a:rPr sz="1900" spc="10" dirty="0">
                <a:latin typeface="Arial"/>
                <a:cs typeface="Arial"/>
              </a:rPr>
              <a:t>No</a:t>
            </a:r>
            <a:r>
              <a:rPr sz="1900" spc="20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tractable</a:t>
            </a:r>
            <a:r>
              <a:rPr sz="1900" spc="-7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algorithm</a:t>
            </a:r>
            <a:r>
              <a:rPr sz="1900" spc="-110" dirty="0">
                <a:latin typeface="Arial"/>
                <a:cs typeface="Arial"/>
              </a:rPr>
              <a:t> </a:t>
            </a:r>
            <a:r>
              <a:rPr sz="1900" spc="-15" dirty="0">
                <a:latin typeface="Arial"/>
                <a:cs typeface="Arial"/>
              </a:rPr>
              <a:t>is</a:t>
            </a:r>
            <a:r>
              <a:rPr sz="1900" spc="35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known</a:t>
            </a:r>
            <a:r>
              <a:rPr sz="1900" spc="-18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for</a:t>
            </a:r>
            <a:r>
              <a:rPr sz="1900" spc="50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solving</a:t>
            </a:r>
            <a:r>
              <a:rPr sz="1900" spc="-180" dirty="0">
                <a:latin typeface="Arial"/>
                <a:cs typeface="Arial"/>
              </a:rPr>
              <a:t> </a:t>
            </a:r>
            <a:r>
              <a:rPr sz="1900" spc="-5" dirty="0">
                <a:latin typeface="Arial"/>
                <a:cs typeface="Arial"/>
              </a:rPr>
              <a:t>this</a:t>
            </a:r>
            <a:r>
              <a:rPr sz="1900" spc="30" dirty="0">
                <a:latin typeface="Arial"/>
                <a:cs typeface="Arial"/>
              </a:rPr>
              <a:t> </a:t>
            </a:r>
            <a:r>
              <a:rPr sz="1900" spc="10" dirty="0">
                <a:latin typeface="Arial"/>
                <a:cs typeface="Arial"/>
              </a:rPr>
              <a:t>problem</a:t>
            </a:r>
            <a:r>
              <a:rPr sz="1900" spc="-105" dirty="0">
                <a:latin typeface="Arial"/>
                <a:cs typeface="Arial"/>
              </a:rPr>
              <a:t> </a:t>
            </a:r>
            <a:r>
              <a:rPr sz="1900" spc="5" dirty="0">
                <a:latin typeface="Arial"/>
                <a:cs typeface="Arial"/>
              </a:rPr>
              <a:t>exactly,</a:t>
            </a:r>
            <a:r>
              <a:rPr sz="1900" spc="-254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but</a:t>
            </a:r>
            <a:r>
              <a:rPr sz="1900" spc="-50" dirty="0">
                <a:latin typeface="Arial"/>
                <a:cs typeface="Arial"/>
              </a:rPr>
              <a:t> </a:t>
            </a:r>
            <a:r>
              <a:rPr sz="1900" spc="-5" dirty="0">
                <a:latin typeface="Arial"/>
                <a:cs typeface="Arial"/>
              </a:rPr>
              <a:t>a</a:t>
            </a:r>
            <a:r>
              <a:rPr sz="1900" spc="25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local  maximum </a:t>
            </a:r>
            <a:r>
              <a:rPr sz="1900" spc="10" dirty="0">
                <a:latin typeface="Arial"/>
                <a:cs typeface="Arial"/>
              </a:rPr>
              <a:t>likelihood </a:t>
            </a:r>
            <a:r>
              <a:rPr sz="1900" spc="25" dirty="0">
                <a:latin typeface="Arial"/>
                <a:cs typeface="Arial"/>
              </a:rPr>
              <a:t>can </a:t>
            </a:r>
            <a:r>
              <a:rPr sz="1900" spc="15" dirty="0">
                <a:latin typeface="Arial"/>
                <a:cs typeface="Arial"/>
              </a:rPr>
              <a:t>be </a:t>
            </a:r>
            <a:r>
              <a:rPr sz="1900" spc="10" dirty="0">
                <a:latin typeface="Arial"/>
                <a:cs typeface="Arial"/>
              </a:rPr>
              <a:t>derived </a:t>
            </a:r>
            <a:r>
              <a:rPr sz="1900" spc="-5" dirty="0">
                <a:latin typeface="Arial"/>
                <a:cs typeface="Arial"/>
              </a:rPr>
              <a:t>efficiently </a:t>
            </a:r>
            <a:r>
              <a:rPr sz="1900" spc="15" dirty="0">
                <a:latin typeface="Arial"/>
                <a:cs typeface="Arial"/>
              </a:rPr>
              <a:t>using </a:t>
            </a:r>
            <a:r>
              <a:rPr sz="1900" dirty="0">
                <a:latin typeface="Arial"/>
                <a:cs typeface="Arial"/>
              </a:rPr>
              <a:t>the </a:t>
            </a:r>
            <a:r>
              <a:rPr sz="1900" b="1" spc="-50" dirty="0">
                <a:latin typeface="Arial"/>
                <a:cs typeface="Arial"/>
              </a:rPr>
              <a:t>Baum-­Welch  </a:t>
            </a:r>
            <a:r>
              <a:rPr sz="1900" b="1" dirty="0">
                <a:latin typeface="Arial"/>
                <a:cs typeface="Arial"/>
              </a:rPr>
              <a:t>algorithm</a:t>
            </a:r>
            <a:r>
              <a:rPr sz="1900" b="1" spc="-20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or</a:t>
            </a:r>
            <a:r>
              <a:rPr sz="1900" spc="-60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the</a:t>
            </a:r>
            <a:r>
              <a:rPr sz="1900" spc="20" dirty="0">
                <a:latin typeface="Arial"/>
                <a:cs typeface="Arial"/>
              </a:rPr>
              <a:t> </a:t>
            </a:r>
            <a:r>
              <a:rPr sz="1900" b="1" spc="-35" dirty="0">
                <a:latin typeface="Arial"/>
                <a:cs typeface="Arial"/>
              </a:rPr>
              <a:t>Baldi-­Chauvin</a:t>
            </a:r>
            <a:r>
              <a:rPr sz="1900" b="1" spc="-190" dirty="0">
                <a:latin typeface="Arial"/>
                <a:cs typeface="Arial"/>
              </a:rPr>
              <a:t> </a:t>
            </a:r>
            <a:r>
              <a:rPr sz="1900" b="1" dirty="0">
                <a:latin typeface="Arial"/>
                <a:cs typeface="Arial"/>
              </a:rPr>
              <a:t>algorithm</a:t>
            </a:r>
            <a:r>
              <a:rPr sz="1900" dirty="0">
                <a:latin typeface="Arial"/>
                <a:cs typeface="Arial"/>
              </a:rPr>
              <a:t>.</a:t>
            </a:r>
            <a:r>
              <a:rPr sz="1900" spc="-155" dirty="0">
                <a:latin typeface="Arial"/>
                <a:cs typeface="Arial"/>
              </a:rPr>
              <a:t> </a:t>
            </a:r>
            <a:r>
              <a:rPr sz="1900" spc="20" dirty="0">
                <a:latin typeface="Arial"/>
                <a:cs typeface="Arial"/>
              </a:rPr>
              <a:t>The</a:t>
            </a:r>
            <a:r>
              <a:rPr sz="1900" spc="-85" dirty="0">
                <a:latin typeface="Arial"/>
                <a:cs typeface="Arial"/>
              </a:rPr>
              <a:t> </a:t>
            </a:r>
            <a:r>
              <a:rPr sz="1900" spc="-45" dirty="0">
                <a:latin typeface="Arial"/>
                <a:cs typeface="Arial"/>
              </a:rPr>
              <a:t>Baum-­Welch</a:t>
            </a:r>
            <a:r>
              <a:rPr sz="1900" spc="-180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algorithm</a:t>
            </a:r>
            <a:r>
              <a:rPr sz="1900" spc="-114" dirty="0">
                <a:latin typeface="Arial"/>
                <a:cs typeface="Arial"/>
              </a:rPr>
              <a:t> </a:t>
            </a:r>
            <a:r>
              <a:rPr sz="1900" spc="-15" dirty="0">
                <a:latin typeface="Arial"/>
                <a:cs typeface="Arial"/>
              </a:rPr>
              <a:t>is  </a:t>
            </a:r>
            <a:r>
              <a:rPr sz="1900" spc="15" dirty="0">
                <a:latin typeface="Arial"/>
                <a:cs typeface="Arial"/>
              </a:rPr>
              <a:t>an </a:t>
            </a:r>
            <a:r>
              <a:rPr sz="1900" spc="20" dirty="0">
                <a:latin typeface="Arial"/>
                <a:cs typeface="Arial"/>
              </a:rPr>
              <a:t>example </a:t>
            </a:r>
            <a:r>
              <a:rPr sz="1900" spc="15" dirty="0">
                <a:latin typeface="Arial"/>
                <a:cs typeface="Arial"/>
              </a:rPr>
              <a:t>of </a:t>
            </a:r>
            <a:r>
              <a:rPr sz="1900" spc="-5" dirty="0">
                <a:latin typeface="Arial"/>
                <a:cs typeface="Arial"/>
              </a:rPr>
              <a:t>a </a:t>
            </a:r>
            <a:r>
              <a:rPr sz="1900" spc="-25" dirty="0">
                <a:latin typeface="Arial"/>
                <a:cs typeface="Arial"/>
              </a:rPr>
              <a:t>forward-­backward </a:t>
            </a:r>
            <a:r>
              <a:rPr sz="1900" spc="5" dirty="0">
                <a:latin typeface="Arial"/>
                <a:cs typeface="Arial"/>
              </a:rPr>
              <a:t>algorithm, </a:t>
            </a:r>
            <a:r>
              <a:rPr sz="1900" spc="25" dirty="0">
                <a:latin typeface="Arial"/>
                <a:cs typeface="Arial"/>
              </a:rPr>
              <a:t>and </a:t>
            </a:r>
            <a:r>
              <a:rPr sz="1900" spc="-15" dirty="0">
                <a:latin typeface="Arial"/>
                <a:cs typeface="Arial"/>
              </a:rPr>
              <a:t>is </a:t>
            </a:r>
            <a:r>
              <a:rPr sz="1900" spc="-5" dirty="0">
                <a:latin typeface="Arial"/>
                <a:cs typeface="Arial"/>
              </a:rPr>
              <a:t>a </a:t>
            </a:r>
            <a:r>
              <a:rPr sz="1900" spc="25" dirty="0">
                <a:latin typeface="Arial"/>
                <a:cs typeface="Arial"/>
              </a:rPr>
              <a:t>special </a:t>
            </a:r>
            <a:r>
              <a:rPr sz="1900" spc="30" dirty="0">
                <a:latin typeface="Arial"/>
                <a:cs typeface="Arial"/>
              </a:rPr>
              <a:t>case </a:t>
            </a:r>
            <a:r>
              <a:rPr sz="1900" spc="15" dirty="0">
                <a:latin typeface="Arial"/>
                <a:cs typeface="Arial"/>
              </a:rPr>
              <a:t>of the  </a:t>
            </a:r>
            <a:r>
              <a:rPr sz="1900" spc="-20" dirty="0">
                <a:latin typeface="Arial"/>
                <a:cs typeface="Arial"/>
              </a:rPr>
              <a:t>Expectation-­maximization</a:t>
            </a:r>
            <a:r>
              <a:rPr sz="1900" spc="-90" dirty="0">
                <a:latin typeface="Arial"/>
                <a:cs typeface="Arial"/>
              </a:rPr>
              <a:t> </a:t>
            </a:r>
            <a:r>
              <a:rPr sz="1900" spc="5" dirty="0">
                <a:latin typeface="Arial"/>
                <a:cs typeface="Arial"/>
              </a:rPr>
              <a:t>algorithm.</a:t>
            </a: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900" spc="20" dirty="0">
                <a:solidFill>
                  <a:srgbClr val="333399"/>
                </a:solidFill>
                <a:latin typeface="Arial"/>
                <a:cs typeface="Arial"/>
              </a:rPr>
              <a:t>For</a:t>
            </a:r>
            <a:r>
              <a:rPr sz="1900" spc="-7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dirty="0">
                <a:solidFill>
                  <a:srgbClr val="333399"/>
                </a:solidFill>
                <a:latin typeface="Arial"/>
                <a:cs typeface="Arial"/>
              </a:rPr>
              <a:t>more</a:t>
            </a:r>
            <a:r>
              <a:rPr sz="1900" spc="-9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10" dirty="0">
                <a:solidFill>
                  <a:srgbClr val="333399"/>
                </a:solidFill>
                <a:latin typeface="Arial"/>
                <a:cs typeface="Arial"/>
              </a:rPr>
              <a:t>details:</a:t>
            </a:r>
            <a:r>
              <a:rPr sz="1900" spc="-5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25" dirty="0">
                <a:solidFill>
                  <a:srgbClr val="333399"/>
                </a:solidFill>
                <a:latin typeface="Arial"/>
                <a:cs typeface="Arial"/>
              </a:rPr>
              <a:t>see</a:t>
            </a:r>
            <a:r>
              <a:rPr sz="1900" spc="-9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5" dirty="0">
                <a:solidFill>
                  <a:srgbClr val="333399"/>
                </a:solidFill>
                <a:latin typeface="Arial"/>
                <a:cs typeface="Arial"/>
              </a:rPr>
              <a:t>Durbin</a:t>
            </a:r>
            <a:r>
              <a:rPr sz="1900" spc="-85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i="1" spc="15" dirty="0">
                <a:solidFill>
                  <a:srgbClr val="333399"/>
                </a:solidFill>
                <a:latin typeface="Arial"/>
                <a:cs typeface="Arial"/>
              </a:rPr>
              <a:t>et</a:t>
            </a:r>
            <a:r>
              <a:rPr sz="1900" i="1" spc="-6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i="1" spc="15" dirty="0">
                <a:solidFill>
                  <a:srgbClr val="333399"/>
                </a:solidFill>
                <a:latin typeface="Arial"/>
                <a:cs typeface="Arial"/>
              </a:rPr>
              <a:t>al</a:t>
            </a:r>
            <a:r>
              <a:rPr sz="1900" i="1" spc="-5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900" spc="20" dirty="0">
                <a:solidFill>
                  <a:srgbClr val="333399"/>
                </a:solidFill>
                <a:latin typeface="Arial"/>
                <a:cs typeface="Arial"/>
              </a:rPr>
              <a:t>(1998)</a:t>
            </a: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5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300" b="1" spc="-10" dirty="0">
                <a:latin typeface="Arial"/>
                <a:cs typeface="Arial"/>
              </a:rPr>
              <a:t>HMMER</a:t>
            </a:r>
            <a:endParaRPr sz="2300">
              <a:latin typeface="Arial"/>
              <a:cs typeface="Arial"/>
            </a:endParaRPr>
          </a:p>
          <a:p>
            <a:pPr marL="12700" marR="5080">
              <a:lnSpc>
                <a:spcPct val="99700"/>
              </a:lnSpc>
              <a:spcBef>
                <a:spcPts val="1060"/>
              </a:spcBef>
            </a:pPr>
            <a:r>
              <a:rPr sz="1700" spc="-35" dirty="0">
                <a:latin typeface="Arial"/>
                <a:cs typeface="Arial"/>
              </a:rPr>
              <a:t>The </a:t>
            </a:r>
            <a:r>
              <a:rPr sz="1700" spc="-25" dirty="0">
                <a:latin typeface="Arial"/>
                <a:cs typeface="Arial"/>
              </a:rPr>
              <a:t>HUMMER3 </a:t>
            </a:r>
            <a:r>
              <a:rPr sz="1700" spc="-20" dirty="0">
                <a:latin typeface="Arial"/>
                <a:cs typeface="Arial"/>
              </a:rPr>
              <a:t>package </a:t>
            </a:r>
            <a:r>
              <a:rPr sz="1700" spc="-15" dirty="0">
                <a:latin typeface="Arial"/>
                <a:cs typeface="Arial"/>
              </a:rPr>
              <a:t>contains </a:t>
            </a:r>
            <a:r>
              <a:rPr sz="1700" spc="-5" dirty="0">
                <a:latin typeface="Arial"/>
                <a:cs typeface="Arial"/>
              </a:rPr>
              <a:t>a set </a:t>
            </a:r>
            <a:r>
              <a:rPr sz="1700" spc="-30" dirty="0">
                <a:latin typeface="Arial"/>
                <a:cs typeface="Arial"/>
              </a:rPr>
              <a:t>of </a:t>
            </a:r>
            <a:r>
              <a:rPr sz="1700" spc="-25" dirty="0">
                <a:latin typeface="Arial"/>
                <a:cs typeface="Arial"/>
              </a:rPr>
              <a:t>programs (developed </a:t>
            </a:r>
            <a:r>
              <a:rPr sz="1700" spc="-30" dirty="0">
                <a:latin typeface="Arial"/>
                <a:cs typeface="Arial"/>
              </a:rPr>
              <a:t>by </a:t>
            </a:r>
            <a:r>
              <a:rPr sz="1700" spc="-20" dirty="0">
                <a:latin typeface="Arial"/>
                <a:cs typeface="Arial"/>
              </a:rPr>
              <a:t>S. Eddy) </a:t>
            </a:r>
            <a:r>
              <a:rPr sz="1700" spc="10" dirty="0">
                <a:latin typeface="Arial"/>
                <a:cs typeface="Arial"/>
              </a:rPr>
              <a:t>to </a:t>
            </a:r>
            <a:r>
              <a:rPr sz="1700" spc="-15" dirty="0">
                <a:latin typeface="Arial"/>
                <a:cs typeface="Arial"/>
              </a:rPr>
              <a:t>build  </a:t>
            </a:r>
            <a:r>
              <a:rPr sz="1700" spc="-20" dirty="0">
                <a:latin typeface="Arial"/>
                <a:cs typeface="Arial"/>
              </a:rPr>
              <a:t>HMM </a:t>
            </a:r>
            <a:r>
              <a:rPr sz="1700" spc="-30" dirty="0">
                <a:latin typeface="Arial"/>
                <a:cs typeface="Arial"/>
              </a:rPr>
              <a:t>models </a:t>
            </a:r>
            <a:r>
              <a:rPr sz="1700" spc="5" dirty="0">
                <a:latin typeface="Arial"/>
                <a:cs typeface="Arial"/>
              </a:rPr>
              <a:t>(from </a:t>
            </a:r>
            <a:r>
              <a:rPr sz="1700" spc="-5" dirty="0">
                <a:latin typeface="Arial"/>
                <a:cs typeface="Arial"/>
              </a:rPr>
              <a:t>a set </a:t>
            </a:r>
            <a:r>
              <a:rPr sz="1700" spc="-30" dirty="0">
                <a:latin typeface="Arial"/>
                <a:cs typeface="Arial"/>
              </a:rPr>
              <a:t>of </a:t>
            </a:r>
            <a:r>
              <a:rPr sz="1700" spc="-25" dirty="0">
                <a:latin typeface="Arial"/>
                <a:cs typeface="Arial"/>
              </a:rPr>
              <a:t>aligned </a:t>
            </a:r>
            <a:r>
              <a:rPr sz="1700" spc="-20" dirty="0">
                <a:latin typeface="Arial"/>
                <a:cs typeface="Arial"/>
              </a:rPr>
              <a:t>sequences) </a:t>
            </a:r>
            <a:r>
              <a:rPr sz="1700" spc="-35" dirty="0">
                <a:latin typeface="Arial"/>
                <a:cs typeface="Arial"/>
              </a:rPr>
              <a:t>and </a:t>
            </a:r>
            <a:r>
              <a:rPr sz="1700" spc="10" dirty="0">
                <a:latin typeface="Arial"/>
                <a:cs typeface="Arial"/>
              </a:rPr>
              <a:t>to </a:t>
            </a:r>
            <a:r>
              <a:rPr sz="1700" spc="-5" dirty="0">
                <a:latin typeface="Arial"/>
                <a:cs typeface="Arial"/>
              </a:rPr>
              <a:t>use </a:t>
            </a:r>
            <a:r>
              <a:rPr sz="1700" spc="-20" dirty="0">
                <a:latin typeface="Arial"/>
                <a:cs typeface="Arial"/>
              </a:rPr>
              <a:t>HMM </a:t>
            </a:r>
            <a:r>
              <a:rPr sz="1700" spc="-30" dirty="0">
                <a:latin typeface="Arial"/>
                <a:cs typeface="Arial"/>
              </a:rPr>
              <a:t>models </a:t>
            </a:r>
            <a:r>
              <a:rPr sz="1700" spc="15" dirty="0">
                <a:latin typeface="Arial"/>
                <a:cs typeface="Arial"/>
              </a:rPr>
              <a:t>(to </a:t>
            </a:r>
            <a:r>
              <a:rPr sz="1700" spc="-15" dirty="0">
                <a:latin typeface="Arial"/>
                <a:cs typeface="Arial"/>
              </a:rPr>
              <a:t>align  </a:t>
            </a:r>
            <a:r>
              <a:rPr sz="1700" spc="-25" dirty="0">
                <a:latin typeface="Arial"/>
                <a:cs typeface="Arial"/>
              </a:rPr>
              <a:t>sequences </a:t>
            </a:r>
            <a:r>
              <a:rPr sz="1700" spc="-30" dirty="0">
                <a:latin typeface="Arial"/>
                <a:cs typeface="Arial"/>
              </a:rPr>
              <a:t>or </a:t>
            </a:r>
            <a:r>
              <a:rPr sz="1700" spc="10" dirty="0">
                <a:latin typeface="Arial"/>
                <a:cs typeface="Arial"/>
              </a:rPr>
              <a:t>to </a:t>
            </a:r>
            <a:r>
              <a:rPr sz="1700" spc="-5" dirty="0">
                <a:latin typeface="Arial"/>
                <a:cs typeface="Arial"/>
              </a:rPr>
              <a:t>find </a:t>
            </a:r>
            <a:r>
              <a:rPr sz="1700" spc="-25" dirty="0">
                <a:latin typeface="Arial"/>
                <a:cs typeface="Arial"/>
              </a:rPr>
              <a:t>sequences </a:t>
            </a:r>
            <a:r>
              <a:rPr sz="1700" spc="5" dirty="0">
                <a:latin typeface="Arial"/>
                <a:cs typeface="Arial"/>
              </a:rPr>
              <a:t>in </a:t>
            </a:r>
            <a:r>
              <a:rPr sz="1700" spc="-15" dirty="0">
                <a:latin typeface="Arial"/>
                <a:cs typeface="Arial"/>
              </a:rPr>
              <a:t>databases). </a:t>
            </a:r>
            <a:r>
              <a:rPr sz="1700" spc="-20" dirty="0">
                <a:latin typeface="Arial"/>
                <a:cs typeface="Arial"/>
              </a:rPr>
              <a:t>These </a:t>
            </a:r>
            <a:r>
              <a:rPr sz="1700" spc="-25" dirty="0">
                <a:latin typeface="Arial"/>
                <a:cs typeface="Arial"/>
              </a:rPr>
              <a:t>programs </a:t>
            </a:r>
            <a:r>
              <a:rPr sz="1700" spc="-10" dirty="0">
                <a:latin typeface="Arial"/>
                <a:cs typeface="Arial"/>
              </a:rPr>
              <a:t>are </a:t>
            </a:r>
            <a:r>
              <a:rPr sz="1700" spc="-15" dirty="0">
                <a:latin typeface="Arial"/>
                <a:cs typeface="Arial"/>
              </a:rPr>
              <a:t>available </a:t>
            </a:r>
            <a:r>
              <a:rPr sz="1700" spc="-30" dirty="0">
                <a:latin typeface="Arial"/>
                <a:cs typeface="Arial"/>
              </a:rPr>
              <a:t>at </a:t>
            </a:r>
            <a:r>
              <a:rPr sz="1700" spc="-10" dirty="0">
                <a:latin typeface="Arial"/>
                <a:cs typeface="Arial"/>
              </a:rPr>
              <a:t>the  Mobyle </a:t>
            </a:r>
            <a:r>
              <a:rPr sz="1700" spc="-15" dirty="0">
                <a:latin typeface="Arial"/>
                <a:cs typeface="Arial"/>
              </a:rPr>
              <a:t>plateform</a:t>
            </a:r>
            <a:r>
              <a:rPr sz="1700" spc="15" dirty="0">
                <a:latin typeface="Arial"/>
                <a:cs typeface="Arial"/>
              </a:rPr>
              <a:t> </a:t>
            </a:r>
            <a:r>
              <a:rPr sz="1700" spc="-20" dirty="0">
                <a:latin typeface="Arial"/>
                <a:cs typeface="Arial"/>
              </a:rPr>
              <a:t>(</a:t>
            </a:r>
            <a:r>
              <a:rPr sz="1700" u="heavy" spc="-20" dirty="0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latin typeface="Arial"/>
                <a:cs typeface="Arial"/>
                <a:hlinkClick r:id="rId2"/>
              </a:rPr>
              <a:t>http://mobyle.pasteur.fr/cgi-­</a:t>
            </a:r>
            <a:r>
              <a:rPr sz="1700" u="heavy" spc="-20" dirty="0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latin typeface="Arial"/>
                <a:cs typeface="Arial"/>
              </a:rPr>
              <a:t>bin/MobylePortal/portal.py</a:t>
            </a:r>
            <a:r>
              <a:rPr sz="1700" spc="-20" dirty="0">
                <a:latin typeface="Arial"/>
                <a:cs typeface="Arial"/>
              </a:rPr>
              <a:t>)</a:t>
            </a:r>
            <a:endParaRPr sz="17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13079" y="158750"/>
            <a:ext cx="9652000" cy="7239000"/>
          </a:xfrm>
          <a:custGeom>
            <a:avLst/>
            <a:gdLst/>
            <a:ahLst/>
            <a:cxnLst/>
            <a:rect l="l" t="t" r="r" b="b"/>
            <a:pathLst>
              <a:path w="9652000" h="7239000">
                <a:moveTo>
                  <a:pt x="0" y="0"/>
                </a:moveTo>
                <a:lnTo>
                  <a:pt x="9652000" y="0"/>
                </a:lnTo>
                <a:lnTo>
                  <a:pt x="9652000" y="7239000"/>
                </a:lnTo>
                <a:lnTo>
                  <a:pt x="0" y="7239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976" y="340532"/>
            <a:ext cx="9029446" cy="523220"/>
          </a:xfrm>
        </p:spPr>
        <p:txBody>
          <a:bodyPr/>
          <a:lstStyle/>
          <a:p>
            <a:pPr algn="ctr"/>
            <a:r>
              <a:rPr lang="en-US" smtClean="0"/>
              <a:t>Where have we seen A,T,G,C before?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100" y="1177296"/>
            <a:ext cx="5167312" cy="602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10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05202"/>
            <a:ext cx="8705724" cy="606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dirty="0"/>
              <a:t>HMM : </a:t>
            </a:r>
            <a:r>
              <a:rPr spc="-25"/>
              <a:t>Viterbi </a:t>
            </a:r>
            <a:r>
              <a:rPr spc="-15" smtClean="0"/>
              <a:t>algorithm</a:t>
            </a:r>
            <a:r>
              <a:rPr lang="en-US" spc="-15" smtClean="0"/>
              <a:t>,</a:t>
            </a:r>
            <a:r>
              <a:rPr spc="-15" smtClean="0"/>
              <a:t> </a:t>
            </a:r>
            <a:r>
              <a:rPr lang="en-US" smtClean="0"/>
              <a:t>simple </a:t>
            </a:r>
            <a:r>
              <a:rPr spc="-5" smtClean="0"/>
              <a:t>example</a:t>
            </a:r>
            <a:endParaRPr spc="-5" dirty="0"/>
          </a:p>
        </p:txBody>
      </p:sp>
      <p:sp>
        <p:nvSpPr>
          <p:cNvPr id="3" name="object 3"/>
          <p:cNvSpPr/>
          <p:nvPr/>
        </p:nvSpPr>
        <p:spPr>
          <a:xfrm>
            <a:off x="4291330" y="2614015"/>
            <a:ext cx="1041400" cy="321945"/>
          </a:xfrm>
          <a:custGeom>
            <a:avLst/>
            <a:gdLst/>
            <a:ahLst/>
            <a:cxnLst/>
            <a:rect l="l" t="t" r="r" b="b"/>
            <a:pathLst>
              <a:path w="1041400" h="321944">
                <a:moveTo>
                  <a:pt x="965200" y="268884"/>
                </a:moveTo>
                <a:lnTo>
                  <a:pt x="80530" y="268884"/>
                </a:lnTo>
                <a:lnTo>
                  <a:pt x="80530" y="241300"/>
                </a:lnTo>
                <a:lnTo>
                  <a:pt x="0" y="281584"/>
                </a:lnTo>
                <a:lnTo>
                  <a:pt x="80530" y="321881"/>
                </a:lnTo>
                <a:lnTo>
                  <a:pt x="80530" y="294297"/>
                </a:lnTo>
                <a:lnTo>
                  <a:pt x="965200" y="294297"/>
                </a:lnTo>
                <a:lnTo>
                  <a:pt x="965200" y="268884"/>
                </a:lnTo>
                <a:close/>
              </a:path>
              <a:path w="1041400" h="321944">
                <a:moveTo>
                  <a:pt x="1041400" y="40297"/>
                </a:moveTo>
                <a:lnTo>
                  <a:pt x="960856" y="0"/>
                </a:lnTo>
                <a:lnTo>
                  <a:pt x="960856" y="27584"/>
                </a:lnTo>
                <a:lnTo>
                  <a:pt x="0" y="27584"/>
                </a:lnTo>
                <a:lnTo>
                  <a:pt x="0" y="52997"/>
                </a:lnTo>
                <a:lnTo>
                  <a:pt x="960856" y="52997"/>
                </a:lnTo>
                <a:lnTo>
                  <a:pt x="960856" y="80581"/>
                </a:lnTo>
                <a:lnTo>
                  <a:pt x="1041400" y="4029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18004" y="1829396"/>
            <a:ext cx="5664835" cy="1397000"/>
          </a:xfrm>
          <a:custGeom>
            <a:avLst/>
            <a:gdLst/>
            <a:ahLst/>
            <a:cxnLst/>
            <a:rect l="l" t="t" r="r" b="b"/>
            <a:pathLst>
              <a:path w="5664834" h="1397000">
                <a:moveTo>
                  <a:pt x="697217" y="941717"/>
                </a:moveTo>
                <a:lnTo>
                  <a:pt x="673658" y="894422"/>
                </a:lnTo>
                <a:lnTo>
                  <a:pt x="643178" y="851865"/>
                </a:lnTo>
                <a:lnTo>
                  <a:pt x="606577" y="814527"/>
                </a:lnTo>
                <a:lnTo>
                  <a:pt x="564654" y="782904"/>
                </a:lnTo>
                <a:lnTo>
                  <a:pt x="518172" y="757478"/>
                </a:lnTo>
                <a:lnTo>
                  <a:pt x="467918" y="738746"/>
                </a:lnTo>
                <a:lnTo>
                  <a:pt x="414655" y="727189"/>
                </a:lnTo>
                <a:lnTo>
                  <a:pt x="361010" y="723315"/>
                </a:lnTo>
                <a:lnTo>
                  <a:pt x="358902" y="723341"/>
                </a:lnTo>
                <a:lnTo>
                  <a:pt x="287324" y="730148"/>
                </a:lnTo>
                <a:lnTo>
                  <a:pt x="219849" y="749757"/>
                </a:lnTo>
                <a:lnTo>
                  <a:pt x="158762" y="780757"/>
                </a:lnTo>
                <a:lnTo>
                  <a:pt x="105486" y="821829"/>
                </a:lnTo>
                <a:lnTo>
                  <a:pt x="61493" y="871664"/>
                </a:lnTo>
                <a:lnTo>
                  <a:pt x="28244" y="928954"/>
                </a:lnTo>
                <a:lnTo>
                  <a:pt x="7251" y="992314"/>
                </a:lnTo>
                <a:lnTo>
                  <a:pt x="0" y="1060310"/>
                </a:lnTo>
                <a:lnTo>
                  <a:pt x="7442" y="1128280"/>
                </a:lnTo>
                <a:lnTo>
                  <a:pt x="28600" y="1191552"/>
                </a:lnTo>
                <a:lnTo>
                  <a:pt x="61988" y="1248714"/>
                </a:lnTo>
                <a:lnTo>
                  <a:pt x="106083" y="1298435"/>
                </a:lnTo>
                <a:lnTo>
                  <a:pt x="159435" y="1339380"/>
                </a:lnTo>
                <a:lnTo>
                  <a:pt x="220586" y="1370241"/>
                </a:lnTo>
                <a:lnTo>
                  <a:pt x="288099" y="1389697"/>
                </a:lnTo>
                <a:lnTo>
                  <a:pt x="360972" y="1396377"/>
                </a:lnTo>
                <a:lnTo>
                  <a:pt x="412826" y="1392758"/>
                </a:lnTo>
                <a:lnTo>
                  <a:pt x="464439" y="1381950"/>
                </a:lnTo>
                <a:lnTo>
                  <a:pt x="513321" y="1364386"/>
                </a:lnTo>
                <a:lnTo>
                  <a:pt x="558774" y="1340510"/>
                </a:lnTo>
                <a:lnTo>
                  <a:pt x="601472" y="1309560"/>
                </a:lnTo>
                <a:lnTo>
                  <a:pt x="637616" y="1274330"/>
                </a:lnTo>
                <a:lnTo>
                  <a:pt x="648335" y="1259014"/>
                </a:lnTo>
                <a:lnTo>
                  <a:pt x="672312" y="1273987"/>
                </a:lnTo>
                <a:lnTo>
                  <a:pt x="680796" y="1184300"/>
                </a:lnTo>
                <a:lnTo>
                  <a:pt x="603986" y="1231315"/>
                </a:lnTo>
                <a:lnTo>
                  <a:pt x="626770" y="1245539"/>
                </a:lnTo>
                <a:lnTo>
                  <a:pt x="617969" y="1258112"/>
                </a:lnTo>
                <a:lnTo>
                  <a:pt x="584428" y="1290713"/>
                </a:lnTo>
                <a:lnTo>
                  <a:pt x="546912" y="1318044"/>
                </a:lnTo>
                <a:lnTo>
                  <a:pt x="504685" y="1340497"/>
                </a:lnTo>
                <a:lnTo>
                  <a:pt x="459168" y="1357096"/>
                </a:lnTo>
                <a:lnTo>
                  <a:pt x="411060" y="1367409"/>
                </a:lnTo>
                <a:lnTo>
                  <a:pt x="360248" y="1370965"/>
                </a:lnTo>
                <a:lnTo>
                  <a:pt x="292468" y="1364589"/>
                </a:lnTo>
                <a:lnTo>
                  <a:pt x="229552" y="1346377"/>
                </a:lnTo>
                <a:lnTo>
                  <a:pt x="172669" y="1317599"/>
                </a:lnTo>
                <a:lnTo>
                  <a:pt x="123164" y="1279525"/>
                </a:lnTo>
                <a:lnTo>
                  <a:pt x="82384" y="1233436"/>
                </a:lnTo>
                <a:lnTo>
                  <a:pt x="51650" y="1180655"/>
                </a:lnTo>
                <a:lnTo>
                  <a:pt x="32258" y="1122400"/>
                </a:lnTo>
                <a:lnTo>
                  <a:pt x="25488" y="1059853"/>
                </a:lnTo>
                <a:lnTo>
                  <a:pt x="32258" y="997305"/>
                </a:lnTo>
                <a:lnTo>
                  <a:pt x="51650" y="939063"/>
                </a:lnTo>
                <a:lnTo>
                  <a:pt x="82384" y="886269"/>
                </a:lnTo>
                <a:lnTo>
                  <a:pt x="123164" y="840193"/>
                </a:lnTo>
                <a:lnTo>
                  <a:pt x="172669" y="802106"/>
                </a:lnTo>
                <a:lnTo>
                  <a:pt x="229552" y="773328"/>
                </a:lnTo>
                <a:lnTo>
                  <a:pt x="292468" y="755116"/>
                </a:lnTo>
                <a:lnTo>
                  <a:pt x="360235" y="748741"/>
                </a:lnTo>
                <a:lnTo>
                  <a:pt x="411911" y="752475"/>
                </a:lnTo>
                <a:lnTo>
                  <a:pt x="461594" y="763371"/>
                </a:lnTo>
                <a:lnTo>
                  <a:pt x="508393" y="780948"/>
                </a:lnTo>
                <a:lnTo>
                  <a:pt x="551599" y="804722"/>
                </a:lnTo>
                <a:lnTo>
                  <a:pt x="590473" y="834199"/>
                </a:lnTo>
                <a:lnTo>
                  <a:pt x="624306" y="868895"/>
                </a:lnTo>
                <a:lnTo>
                  <a:pt x="652373" y="908342"/>
                </a:lnTo>
                <a:lnTo>
                  <a:pt x="674446" y="952982"/>
                </a:lnTo>
                <a:lnTo>
                  <a:pt x="697217" y="941717"/>
                </a:lnTo>
                <a:close/>
              </a:path>
              <a:path w="5664834" h="1397000">
                <a:moveTo>
                  <a:pt x="2594660" y="24218"/>
                </a:moveTo>
                <a:lnTo>
                  <a:pt x="2586977" y="0"/>
                </a:lnTo>
                <a:lnTo>
                  <a:pt x="1622361" y="305854"/>
                </a:lnTo>
                <a:lnTo>
                  <a:pt x="1614030" y="279565"/>
                </a:lnTo>
                <a:lnTo>
                  <a:pt x="1549425" y="342303"/>
                </a:lnTo>
                <a:lnTo>
                  <a:pt x="1638363" y="356374"/>
                </a:lnTo>
                <a:lnTo>
                  <a:pt x="1630032" y="330073"/>
                </a:lnTo>
                <a:lnTo>
                  <a:pt x="2594660" y="24218"/>
                </a:lnTo>
                <a:close/>
              </a:path>
              <a:path w="5664834" h="1397000">
                <a:moveTo>
                  <a:pt x="4051325" y="342303"/>
                </a:moveTo>
                <a:lnTo>
                  <a:pt x="3987889" y="278371"/>
                </a:lnTo>
                <a:lnTo>
                  <a:pt x="3979075" y="304507"/>
                </a:lnTo>
                <a:lnTo>
                  <a:pt x="3077476" y="76"/>
                </a:lnTo>
                <a:lnTo>
                  <a:pt x="3069361" y="24142"/>
                </a:lnTo>
                <a:lnTo>
                  <a:pt x="3970947" y="328574"/>
                </a:lnTo>
                <a:lnTo>
                  <a:pt x="3962133" y="354711"/>
                </a:lnTo>
                <a:lnTo>
                  <a:pt x="4051325" y="342303"/>
                </a:lnTo>
                <a:close/>
              </a:path>
              <a:path w="5664834" h="1397000">
                <a:moveTo>
                  <a:pt x="5664238" y="1060272"/>
                </a:moveTo>
                <a:lnTo>
                  <a:pt x="5657685" y="992530"/>
                </a:lnTo>
                <a:lnTo>
                  <a:pt x="5638724" y="929347"/>
                </a:lnTo>
                <a:lnTo>
                  <a:pt x="5608650" y="872147"/>
                </a:lnTo>
                <a:lnTo>
                  <a:pt x="5568772" y="822274"/>
                </a:lnTo>
                <a:lnTo>
                  <a:pt x="5520398" y="781088"/>
                </a:lnTo>
                <a:lnTo>
                  <a:pt x="5464822" y="749947"/>
                </a:lnTo>
                <a:lnTo>
                  <a:pt x="5403354" y="730211"/>
                </a:lnTo>
                <a:lnTo>
                  <a:pt x="5338229" y="723353"/>
                </a:lnTo>
                <a:lnTo>
                  <a:pt x="5335905" y="723328"/>
                </a:lnTo>
                <a:lnTo>
                  <a:pt x="5287327" y="727202"/>
                </a:lnTo>
                <a:lnTo>
                  <a:pt x="5238737" y="738809"/>
                </a:lnTo>
                <a:lnTo>
                  <a:pt x="5192928" y="757631"/>
                </a:lnTo>
                <a:lnTo>
                  <a:pt x="5150599" y="783170"/>
                </a:lnTo>
                <a:lnTo>
                  <a:pt x="5112486" y="814908"/>
                </a:lnTo>
                <a:lnTo>
                  <a:pt x="5079250" y="852322"/>
                </a:lnTo>
                <a:lnTo>
                  <a:pt x="5051628" y="894905"/>
                </a:lnTo>
                <a:lnTo>
                  <a:pt x="5030317" y="942149"/>
                </a:lnTo>
                <a:lnTo>
                  <a:pt x="5053495" y="952550"/>
                </a:lnTo>
                <a:lnTo>
                  <a:pt x="5073497" y="907872"/>
                </a:lnTo>
                <a:lnTo>
                  <a:pt x="5098923" y="868426"/>
                </a:lnTo>
                <a:lnTo>
                  <a:pt x="5129517" y="833780"/>
                </a:lnTo>
                <a:lnTo>
                  <a:pt x="5164607" y="804392"/>
                </a:lnTo>
                <a:lnTo>
                  <a:pt x="5203545" y="780732"/>
                </a:lnTo>
                <a:lnTo>
                  <a:pt x="5245671" y="763270"/>
                </a:lnTo>
                <a:lnTo>
                  <a:pt x="5290337" y="752449"/>
                </a:lnTo>
                <a:lnTo>
                  <a:pt x="5336768" y="748753"/>
                </a:lnTo>
                <a:lnTo>
                  <a:pt x="5397703" y="755078"/>
                </a:lnTo>
                <a:lnTo>
                  <a:pt x="5454294" y="773163"/>
                </a:lnTo>
                <a:lnTo>
                  <a:pt x="5505539" y="801801"/>
                </a:lnTo>
                <a:lnTo>
                  <a:pt x="5550230" y="839749"/>
                </a:lnTo>
                <a:lnTo>
                  <a:pt x="5587123" y="885786"/>
                </a:lnTo>
                <a:lnTo>
                  <a:pt x="5614987" y="938644"/>
                </a:lnTo>
                <a:lnTo>
                  <a:pt x="5632615" y="997064"/>
                </a:lnTo>
                <a:lnTo>
                  <a:pt x="5638762" y="1059853"/>
                </a:lnTo>
                <a:lnTo>
                  <a:pt x="5632615" y="1122641"/>
                </a:lnTo>
                <a:lnTo>
                  <a:pt x="5614987" y="1181074"/>
                </a:lnTo>
                <a:lnTo>
                  <a:pt x="5587123" y="1233919"/>
                </a:lnTo>
                <a:lnTo>
                  <a:pt x="5550230" y="1279956"/>
                </a:lnTo>
                <a:lnTo>
                  <a:pt x="5505539" y="1317904"/>
                </a:lnTo>
                <a:lnTo>
                  <a:pt x="5454294" y="1346542"/>
                </a:lnTo>
                <a:lnTo>
                  <a:pt x="5397703" y="1364627"/>
                </a:lnTo>
                <a:lnTo>
                  <a:pt x="5336743" y="1370952"/>
                </a:lnTo>
                <a:lnTo>
                  <a:pt x="5291912" y="1367497"/>
                </a:lnTo>
                <a:lnTo>
                  <a:pt x="5248618" y="1357363"/>
                </a:lnTo>
                <a:lnTo>
                  <a:pt x="5207647" y="1340993"/>
                </a:lnTo>
                <a:lnTo>
                  <a:pt x="5169560" y="1318768"/>
                </a:lnTo>
                <a:lnTo>
                  <a:pt x="5134978" y="1291107"/>
                </a:lnTo>
                <a:lnTo>
                  <a:pt x="5104689" y="1258608"/>
                </a:lnTo>
                <a:lnTo>
                  <a:pt x="5097856" y="1247762"/>
                </a:lnTo>
                <a:lnTo>
                  <a:pt x="5121275" y="1234440"/>
                </a:lnTo>
                <a:lnTo>
                  <a:pt x="5046459" y="1184300"/>
                </a:lnTo>
                <a:lnTo>
                  <a:pt x="5051260" y="1274254"/>
                </a:lnTo>
                <a:lnTo>
                  <a:pt x="5075745" y="1260335"/>
                </a:lnTo>
                <a:lnTo>
                  <a:pt x="5084254" y="1273848"/>
                </a:lnTo>
                <a:lnTo>
                  <a:pt x="5117033" y="1309116"/>
                </a:lnTo>
                <a:lnTo>
                  <a:pt x="5154422" y="1339202"/>
                </a:lnTo>
                <a:lnTo>
                  <a:pt x="5195659" y="1363421"/>
                </a:lnTo>
                <a:lnTo>
                  <a:pt x="5240096" y="1381328"/>
                </a:lnTo>
                <a:lnTo>
                  <a:pt x="5287073" y="1392466"/>
                </a:lnTo>
                <a:lnTo>
                  <a:pt x="5336705" y="1396441"/>
                </a:lnTo>
                <a:lnTo>
                  <a:pt x="5402491" y="1389672"/>
                </a:lnTo>
                <a:lnTo>
                  <a:pt x="5464048" y="1370101"/>
                </a:lnTo>
                <a:lnTo>
                  <a:pt x="5519725" y="1339088"/>
                </a:lnTo>
                <a:lnTo>
                  <a:pt x="5568213" y="1298016"/>
                </a:lnTo>
                <a:lnTo>
                  <a:pt x="5608205" y="1248244"/>
                </a:lnTo>
                <a:lnTo>
                  <a:pt x="5638406" y="1191120"/>
                </a:lnTo>
                <a:lnTo>
                  <a:pt x="5657532" y="1128001"/>
                </a:lnTo>
                <a:lnTo>
                  <a:pt x="5664238" y="10602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3812244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84106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98174" y="231823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698174" y="2996701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4</a:t>
            </a:r>
            <a:endParaRPr sz="17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37686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758662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837997" y="4112531"/>
            <a:ext cx="21971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25" dirty="0">
                <a:solidFill>
                  <a:srgbClr val="333399"/>
                </a:solidFill>
                <a:latin typeface="Courier New"/>
                <a:cs typeface="Courier New"/>
              </a:rPr>
              <a:t>GGCACTGAA</a:t>
            </a:r>
            <a:endParaRPr sz="3200"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54451" y="4944040"/>
            <a:ext cx="8655685" cy="228727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412750">
              <a:lnSpc>
                <a:spcPts val="2500"/>
              </a:lnSpc>
              <a:spcBef>
                <a:spcPts val="200"/>
              </a:spcBef>
            </a:pPr>
            <a:r>
              <a:rPr sz="2100" spc="10" dirty="0">
                <a:latin typeface="Arial"/>
                <a:cs typeface="Arial"/>
              </a:rPr>
              <a:t>There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5" dirty="0">
                <a:latin typeface="Arial"/>
                <a:cs typeface="Arial"/>
              </a:rPr>
              <a:t>are</a:t>
            </a:r>
            <a:r>
              <a:rPr sz="2100" spc="-45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several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paths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through</a:t>
            </a:r>
            <a:r>
              <a:rPr sz="2100" spc="-14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hidden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states</a:t>
            </a:r>
            <a:r>
              <a:rPr sz="2100" spc="-125" dirty="0">
                <a:latin typeface="Arial"/>
                <a:cs typeface="Arial"/>
              </a:rPr>
              <a:t> </a:t>
            </a:r>
            <a:r>
              <a:rPr sz="2100" spc="-5" dirty="0">
                <a:latin typeface="Arial"/>
                <a:cs typeface="Arial"/>
              </a:rPr>
              <a:t>(H</a:t>
            </a:r>
            <a:r>
              <a:rPr sz="2100" spc="5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and</a:t>
            </a:r>
            <a:r>
              <a:rPr sz="2100" spc="-4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L)</a:t>
            </a:r>
            <a:r>
              <a:rPr sz="2100" spc="25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that</a:t>
            </a:r>
            <a:r>
              <a:rPr sz="2100" spc="-65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lead  </a:t>
            </a:r>
            <a:r>
              <a:rPr sz="2100" spc="5" dirty="0">
                <a:latin typeface="Arial"/>
                <a:cs typeface="Arial"/>
              </a:rPr>
              <a:t>to</a:t>
            </a:r>
            <a:r>
              <a:rPr sz="2100" spc="-5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given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sequence,</a:t>
            </a:r>
            <a:r>
              <a:rPr sz="2100" spc="-165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but</a:t>
            </a:r>
            <a:r>
              <a:rPr sz="2100" spc="-170" dirty="0">
                <a:latin typeface="Arial"/>
                <a:cs typeface="Arial"/>
              </a:rPr>
              <a:t> </a:t>
            </a:r>
            <a:r>
              <a:rPr sz="2100" spc="15" dirty="0">
                <a:latin typeface="Arial"/>
                <a:cs typeface="Arial"/>
              </a:rPr>
              <a:t>they</a:t>
            </a:r>
            <a:r>
              <a:rPr sz="2100" spc="-30" dirty="0">
                <a:latin typeface="Arial"/>
                <a:cs typeface="Arial"/>
              </a:rPr>
              <a:t> </a:t>
            </a:r>
            <a:r>
              <a:rPr sz="2100" i="1" spc="10" dirty="0">
                <a:latin typeface="Arial"/>
                <a:cs typeface="Arial"/>
              </a:rPr>
              <a:t>do</a:t>
            </a:r>
            <a:r>
              <a:rPr sz="2100" i="1" spc="-50" dirty="0">
                <a:latin typeface="Arial"/>
                <a:cs typeface="Arial"/>
              </a:rPr>
              <a:t> </a:t>
            </a:r>
            <a:r>
              <a:rPr sz="2100" i="1" spc="15" dirty="0">
                <a:latin typeface="Arial"/>
                <a:cs typeface="Arial"/>
              </a:rPr>
              <a:t>not</a:t>
            </a:r>
            <a:r>
              <a:rPr sz="2100" i="1" spc="-65" dirty="0">
                <a:latin typeface="Arial"/>
                <a:cs typeface="Arial"/>
              </a:rPr>
              <a:t> </a:t>
            </a:r>
            <a:r>
              <a:rPr sz="2100" i="1" spc="25" dirty="0">
                <a:latin typeface="Arial"/>
                <a:cs typeface="Arial"/>
              </a:rPr>
              <a:t>have</a:t>
            </a:r>
            <a:r>
              <a:rPr sz="2100" i="1" spc="-50" dirty="0">
                <a:latin typeface="Arial"/>
                <a:cs typeface="Arial"/>
              </a:rPr>
              <a:t> </a:t>
            </a:r>
            <a:r>
              <a:rPr sz="2100" i="1" spc="10" dirty="0">
                <a:latin typeface="Arial"/>
                <a:cs typeface="Arial"/>
              </a:rPr>
              <a:t>the</a:t>
            </a:r>
            <a:r>
              <a:rPr sz="2100" i="1" spc="-50" dirty="0">
                <a:latin typeface="Arial"/>
                <a:cs typeface="Arial"/>
              </a:rPr>
              <a:t> </a:t>
            </a:r>
            <a:r>
              <a:rPr sz="2100" i="1" spc="5" dirty="0">
                <a:latin typeface="Arial"/>
                <a:cs typeface="Arial"/>
              </a:rPr>
              <a:t>same</a:t>
            </a:r>
            <a:r>
              <a:rPr sz="2100" i="1" spc="-55" dirty="0">
                <a:latin typeface="Arial"/>
                <a:cs typeface="Arial"/>
              </a:rPr>
              <a:t> </a:t>
            </a:r>
            <a:r>
              <a:rPr sz="2100" i="1" spc="5" dirty="0">
                <a:latin typeface="Arial"/>
                <a:cs typeface="Arial"/>
              </a:rPr>
              <a:t>probability</a:t>
            </a:r>
            <a:r>
              <a:rPr sz="2100" spc="5" dirty="0">
                <a:latin typeface="Arial"/>
                <a:cs typeface="Arial"/>
              </a:rPr>
              <a:t>.</a:t>
            </a:r>
            <a:endParaRPr sz="2100">
              <a:latin typeface="Arial"/>
              <a:cs typeface="Arial"/>
            </a:endParaRPr>
          </a:p>
          <a:p>
            <a:pPr marL="12700" marR="291465">
              <a:lnSpc>
                <a:spcPct val="101200"/>
              </a:lnSpc>
              <a:spcBef>
                <a:spcPts val="1170"/>
              </a:spcBef>
            </a:pPr>
            <a:r>
              <a:rPr sz="2100" spc="10" dirty="0">
                <a:latin typeface="Arial"/>
                <a:cs typeface="Arial"/>
              </a:rPr>
              <a:t>The </a:t>
            </a:r>
            <a:r>
              <a:rPr sz="2100" b="1" dirty="0">
                <a:latin typeface="Arial"/>
                <a:cs typeface="Arial"/>
              </a:rPr>
              <a:t>Viterbi </a:t>
            </a:r>
            <a:r>
              <a:rPr sz="2100" b="1" spc="5">
                <a:latin typeface="Arial"/>
                <a:cs typeface="Arial"/>
              </a:rPr>
              <a:t>algorithm </a:t>
            </a:r>
            <a:r>
              <a:rPr sz="2100" spc="10" smtClean="0">
                <a:latin typeface="Arial"/>
                <a:cs typeface="Arial"/>
              </a:rPr>
              <a:t>compute</a:t>
            </a:r>
            <a:r>
              <a:rPr lang="en-US" sz="2100" spc="10" smtClean="0">
                <a:latin typeface="Arial"/>
                <a:cs typeface="Arial"/>
              </a:rPr>
              <a:t>s</a:t>
            </a:r>
            <a:r>
              <a:rPr sz="2100" spc="10" smtClean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the </a:t>
            </a:r>
            <a:r>
              <a:rPr sz="2100" spc="5" dirty="0">
                <a:latin typeface="Arial"/>
                <a:cs typeface="Arial"/>
              </a:rPr>
              <a:t>most </a:t>
            </a:r>
            <a:r>
              <a:rPr sz="2100" spc="20" dirty="0">
                <a:latin typeface="Arial"/>
                <a:cs typeface="Arial"/>
              </a:rPr>
              <a:t>probable path</a:t>
            </a:r>
            <a:r>
              <a:rPr sz="2100" spc="20">
                <a:latin typeface="Arial"/>
                <a:cs typeface="Arial"/>
              </a:rPr>
              <a:t>. </a:t>
            </a:r>
            <a:r>
              <a:rPr lang="en-US" sz="2100" spc="20" smtClean="0">
                <a:latin typeface="Arial"/>
                <a:cs typeface="Arial"/>
              </a:rPr>
              <a:t>(</a:t>
            </a:r>
            <a:r>
              <a:rPr sz="2100" spc="5" smtClean="0">
                <a:latin typeface="Arial"/>
                <a:cs typeface="Arial"/>
              </a:rPr>
              <a:t>Its </a:t>
            </a:r>
            <a:r>
              <a:rPr sz="2100" spc="20" dirty="0">
                <a:latin typeface="Arial"/>
                <a:cs typeface="Arial"/>
              </a:rPr>
              <a:t>principle </a:t>
            </a:r>
            <a:r>
              <a:rPr sz="2100" spc="10" dirty="0">
                <a:latin typeface="Arial"/>
                <a:cs typeface="Arial"/>
              </a:rPr>
              <a:t>is </a:t>
            </a:r>
            <a:r>
              <a:rPr sz="2100" spc="15" dirty="0">
                <a:latin typeface="Arial"/>
                <a:cs typeface="Arial"/>
              </a:rPr>
              <a:t>similar </a:t>
            </a:r>
            <a:r>
              <a:rPr sz="2100" spc="5" dirty="0">
                <a:latin typeface="Arial"/>
                <a:cs typeface="Arial"/>
              </a:rPr>
              <a:t>to  </a:t>
            </a:r>
            <a:r>
              <a:rPr sz="2100" spc="10" dirty="0">
                <a:latin typeface="Arial"/>
                <a:cs typeface="Arial"/>
              </a:rPr>
              <a:t>the</a:t>
            </a:r>
            <a:r>
              <a:rPr sz="2100" spc="-50" dirty="0">
                <a:latin typeface="Arial"/>
                <a:cs typeface="Arial"/>
              </a:rPr>
              <a:t> </a:t>
            </a:r>
            <a:r>
              <a:rPr sz="2100" spc="-15" dirty="0">
                <a:latin typeface="Arial"/>
                <a:cs typeface="Arial"/>
              </a:rPr>
              <a:t>DP</a:t>
            </a:r>
            <a:r>
              <a:rPr sz="2100" spc="30" dirty="0">
                <a:latin typeface="Arial"/>
                <a:cs typeface="Arial"/>
              </a:rPr>
              <a:t> </a:t>
            </a:r>
            <a:r>
              <a:rPr sz="2100" spc="5" dirty="0">
                <a:latin typeface="Arial"/>
                <a:cs typeface="Arial"/>
              </a:rPr>
              <a:t>programs</a:t>
            </a:r>
            <a:r>
              <a:rPr sz="2100" spc="-25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used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5" dirty="0">
                <a:latin typeface="Arial"/>
                <a:cs typeface="Arial"/>
              </a:rPr>
              <a:t>to</a:t>
            </a:r>
            <a:r>
              <a:rPr sz="2100" spc="60" dirty="0">
                <a:latin typeface="Arial"/>
                <a:cs typeface="Arial"/>
              </a:rPr>
              <a:t> </a:t>
            </a:r>
            <a:r>
              <a:rPr sz="2100" spc="20" dirty="0">
                <a:latin typeface="Arial"/>
                <a:cs typeface="Arial"/>
              </a:rPr>
              <a:t>align</a:t>
            </a:r>
            <a:r>
              <a:rPr sz="2100" spc="-150" dirty="0">
                <a:latin typeface="Arial"/>
                <a:cs typeface="Arial"/>
              </a:rPr>
              <a:t> </a:t>
            </a:r>
            <a:r>
              <a:rPr sz="2100" spc="-5" dirty="0">
                <a:latin typeface="Arial"/>
                <a:cs typeface="Arial"/>
              </a:rPr>
              <a:t>2</a:t>
            </a:r>
            <a:r>
              <a:rPr sz="2100" spc="55" dirty="0">
                <a:latin typeface="Arial"/>
                <a:cs typeface="Arial"/>
              </a:rPr>
              <a:t> </a:t>
            </a:r>
            <a:r>
              <a:rPr sz="2100" spc="25" dirty="0">
                <a:latin typeface="Arial"/>
                <a:cs typeface="Arial"/>
              </a:rPr>
              <a:t>sequences</a:t>
            </a:r>
            <a:r>
              <a:rPr sz="2100" spc="-125" dirty="0">
                <a:latin typeface="Arial"/>
                <a:cs typeface="Arial"/>
              </a:rPr>
              <a:t> </a:t>
            </a:r>
            <a:r>
              <a:rPr sz="2100" spc="10" dirty="0">
                <a:latin typeface="Arial"/>
                <a:cs typeface="Arial"/>
              </a:rPr>
              <a:t>(i.e.</a:t>
            </a:r>
            <a:r>
              <a:rPr sz="2100" spc="-160" dirty="0">
                <a:latin typeface="Arial"/>
                <a:cs typeface="Arial"/>
              </a:rPr>
              <a:t> </a:t>
            </a:r>
            <a:r>
              <a:rPr sz="2100" spc="-30" dirty="0">
                <a:latin typeface="Arial"/>
                <a:cs typeface="Arial"/>
              </a:rPr>
              <a:t>Needleman-­</a:t>
            </a:r>
            <a:r>
              <a:rPr sz="2100" spc="-30">
                <a:latin typeface="Arial"/>
                <a:cs typeface="Arial"/>
              </a:rPr>
              <a:t>Wunsch</a:t>
            </a:r>
            <a:r>
              <a:rPr sz="2100" spc="-30" smtClean="0">
                <a:latin typeface="Arial"/>
                <a:cs typeface="Arial"/>
              </a:rPr>
              <a:t>)</a:t>
            </a:r>
            <a:r>
              <a:rPr lang="en-US" sz="2100" spc="-30">
                <a:latin typeface="Arial"/>
                <a:cs typeface="Arial"/>
              </a:rPr>
              <a:t>)</a:t>
            </a:r>
            <a:endParaRPr sz="2100">
              <a:latin typeface="Arial"/>
              <a:cs typeface="Arial"/>
            </a:endParaRPr>
          </a:p>
          <a:p>
            <a:pPr marL="5005705">
              <a:lnSpc>
                <a:spcPct val="100000"/>
              </a:lnSpc>
              <a:spcBef>
                <a:spcPts val="1845"/>
              </a:spcBef>
            </a:pPr>
            <a:r>
              <a:rPr sz="1700" spc="-20" dirty="0">
                <a:solidFill>
                  <a:srgbClr val="333399"/>
                </a:solidFill>
                <a:latin typeface="Arial"/>
                <a:cs typeface="Arial"/>
              </a:rPr>
              <a:t>Source: </a:t>
            </a:r>
            <a:r>
              <a:rPr sz="1700" spc="-10" dirty="0">
                <a:solidFill>
                  <a:srgbClr val="333399"/>
                </a:solidFill>
                <a:latin typeface="Arial"/>
                <a:cs typeface="Arial"/>
              </a:rPr>
              <a:t>Borodovsky </a:t>
            </a:r>
            <a:r>
              <a:rPr sz="1700" spc="-5" dirty="0">
                <a:solidFill>
                  <a:srgbClr val="333399"/>
                </a:solidFill>
                <a:latin typeface="Arial"/>
                <a:cs typeface="Arial"/>
              </a:rPr>
              <a:t>&amp; Ekisheva,</a:t>
            </a:r>
            <a:r>
              <a:rPr sz="1700" spc="-10" dirty="0">
                <a:solidFill>
                  <a:srgbClr val="333399"/>
                </a:solidFill>
                <a:latin typeface="Arial"/>
                <a:cs typeface="Arial"/>
              </a:rPr>
              <a:t> </a:t>
            </a:r>
            <a:r>
              <a:rPr sz="1700" spc="-40" dirty="0">
                <a:solidFill>
                  <a:srgbClr val="333399"/>
                </a:solidFill>
                <a:latin typeface="Arial"/>
                <a:cs typeface="Arial"/>
              </a:rPr>
              <a:t>2006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513079" y="158750"/>
            <a:ext cx="9652000" cy="7239000"/>
          </a:xfrm>
          <a:custGeom>
            <a:avLst/>
            <a:gdLst/>
            <a:ahLst/>
            <a:cxnLst/>
            <a:rect l="l" t="t" r="r" b="b"/>
            <a:pathLst>
              <a:path w="9652000" h="7239000">
                <a:moveTo>
                  <a:pt x="0" y="0"/>
                </a:moveTo>
                <a:lnTo>
                  <a:pt x="9652000" y="0"/>
                </a:lnTo>
                <a:lnTo>
                  <a:pt x="9652000" y="7239000"/>
                </a:lnTo>
                <a:lnTo>
                  <a:pt x="0" y="7239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291329" y="2614014"/>
            <a:ext cx="1041400" cy="80645"/>
          </a:xfrm>
          <a:custGeom>
            <a:avLst/>
            <a:gdLst/>
            <a:ahLst/>
            <a:cxnLst/>
            <a:rect l="l" t="t" r="r" b="b"/>
            <a:pathLst>
              <a:path w="1041400" h="80644">
                <a:moveTo>
                  <a:pt x="960860" y="0"/>
                </a:moveTo>
                <a:lnTo>
                  <a:pt x="960860" y="27580"/>
                </a:lnTo>
                <a:lnTo>
                  <a:pt x="0" y="27579"/>
                </a:lnTo>
                <a:lnTo>
                  <a:pt x="0" y="52992"/>
                </a:lnTo>
                <a:lnTo>
                  <a:pt x="960860" y="52992"/>
                </a:lnTo>
                <a:lnTo>
                  <a:pt x="960860" y="80573"/>
                </a:lnTo>
                <a:lnTo>
                  <a:pt x="1041400" y="40286"/>
                </a:lnTo>
                <a:lnTo>
                  <a:pt x="96086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91329" y="2855311"/>
            <a:ext cx="965200" cy="80645"/>
          </a:xfrm>
          <a:custGeom>
            <a:avLst/>
            <a:gdLst/>
            <a:ahLst/>
            <a:cxnLst/>
            <a:rect l="l" t="t" r="r" b="b"/>
            <a:pathLst>
              <a:path w="965200" h="80644">
                <a:moveTo>
                  <a:pt x="80538" y="0"/>
                </a:moveTo>
                <a:lnTo>
                  <a:pt x="0" y="40286"/>
                </a:lnTo>
                <a:lnTo>
                  <a:pt x="80538" y="80575"/>
                </a:lnTo>
                <a:lnTo>
                  <a:pt x="80538" y="52993"/>
                </a:lnTo>
                <a:lnTo>
                  <a:pt x="965200" y="52994"/>
                </a:lnTo>
                <a:lnTo>
                  <a:pt x="965200" y="27583"/>
                </a:lnTo>
                <a:lnTo>
                  <a:pt x="80538" y="27581"/>
                </a:lnTo>
                <a:lnTo>
                  <a:pt x="805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087368" y="1829461"/>
            <a:ext cx="982344" cy="354965"/>
          </a:xfrm>
          <a:custGeom>
            <a:avLst/>
            <a:gdLst/>
            <a:ahLst/>
            <a:cxnLst/>
            <a:rect l="l" t="t" r="r" b="b"/>
            <a:pathLst>
              <a:path w="982345" h="354964">
                <a:moveTo>
                  <a:pt x="8122" y="0"/>
                </a:moveTo>
                <a:lnTo>
                  <a:pt x="0" y="24077"/>
                </a:lnTo>
                <a:lnTo>
                  <a:pt x="901590" y="328509"/>
                </a:lnTo>
                <a:lnTo>
                  <a:pt x="892773" y="354643"/>
                </a:lnTo>
                <a:lnTo>
                  <a:pt x="981961" y="342238"/>
                </a:lnTo>
                <a:lnTo>
                  <a:pt x="918530" y="278300"/>
                </a:lnTo>
                <a:lnTo>
                  <a:pt x="909713" y="304432"/>
                </a:lnTo>
                <a:lnTo>
                  <a:pt x="81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567429" y="1829387"/>
            <a:ext cx="1045844" cy="356870"/>
          </a:xfrm>
          <a:custGeom>
            <a:avLst/>
            <a:gdLst/>
            <a:ahLst/>
            <a:cxnLst/>
            <a:rect l="l" t="t" r="r" b="b"/>
            <a:pathLst>
              <a:path w="1045845" h="356869">
                <a:moveTo>
                  <a:pt x="1037562" y="0"/>
                </a:moveTo>
                <a:lnTo>
                  <a:pt x="72938" y="305856"/>
                </a:lnTo>
                <a:lnTo>
                  <a:pt x="64608" y="279563"/>
                </a:lnTo>
                <a:lnTo>
                  <a:pt x="0" y="342311"/>
                </a:lnTo>
                <a:lnTo>
                  <a:pt x="88941" y="356373"/>
                </a:lnTo>
                <a:lnTo>
                  <a:pt x="80611" y="330080"/>
                </a:lnTo>
                <a:lnTo>
                  <a:pt x="1045236" y="24223"/>
                </a:lnTo>
                <a:lnTo>
                  <a:pt x="103756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18004" y="2552711"/>
            <a:ext cx="697230" cy="673100"/>
          </a:xfrm>
          <a:custGeom>
            <a:avLst/>
            <a:gdLst/>
            <a:ahLst/>
            <a:cxnLst/>
            <a:rect l="l" t="t" r="r" b="b"/>
            <a:pathLst>
              <a:path w="697230" h="673100">
                <a:moveTo>
                  <a:pt x="361011" y="0"/>
                </a:moveTo>
                <a:lnTo>
                  <a:pt x="287327" y="6830"/>
                </a:lnTo>
                <a:lnTo>
                  <a:pt x="219861" y="26435"/>
                </a:lnTo>
                <a:lnTo>
                  <a:pt x="158769" y="57434"/>
                </a:lnTo>
                <a:lnTo>
                  <a:pt x="105497" y="98507"/>
                </a:lnTo>
                <a:lnTo>
                  <a:pt x="61498" y="148347"/>
                </a:lnTo>
                <a:lnTo>
                  <a:pt x="28249" y="205633"/>
                </a:lnTo>
                <a:lnTo>
                  <a:pt x="7252" y="268999"/>
                </a:lnTo>
                <a:lnTo>
                  <a:pt x="0" y="336995"/>
                </a:lnTo>
                <a:lnTo>
                  <a:pt x="7447" y="404959"/>
                </a:lnTo>
                <a:lnTo>
                  <a:pt x="28610" y="468233"/>
                </a:lnTo>
                <a:lnTo>
                  <a:pt x="61989" y="525400"/>
                </a:lnTo>
                <a:lnTo>
                  <a:pt x="106088" y="575111"/>
                </a:lnTo>
                <a:lnTo>
                  <a:pt x="159440" y="616057"/>
                </a:lnTo>
                <a:lnTo>
                  <a:pt x="220597" y="646922"/>
                </a:lnTo>
                <a:lnTo>
                  <a:pt x="288110" y="666382"/>
                </a:lnTo>
                <a:lnTo>
                  <a:pt x="360982" y="673063"/>
                </a:lnTo>
                <a:lnTo>
                  <a:pt x="412828" y="669442"/>
                </a:lnTo>
                <a:lnTo>
                  <a:pt x="464441" y="658633"/>
                </a:lnTo>
                <a:lnTo>
                  <a:pt x="513327" y="641070"/>
                </a:lnTo>
                <a:lnTo>
                  <a:pt x="558775" y="617189"/>
                </a:lnTo>
                <a:lnTo>
                  <a:pt x="601480" y="586243"/>
                </a:lnTo>
                <a:lnTo>
                  <a:pt x="637627" y="551014"/>
                </a:lnTo>
                <a:lnTo>
                  <a:pt x="648346" y="535693"/>
                </a:lnTo>
                <a:lnTo>
                  <a:pt x="672317" y="550664"/>
                </a:lnTo>
                <a:lnTo>
                  <a:pt x="680807" y="460980"/>
                </a:lnTo>
                <a:lnTo>
                  <a:pt x="603998" y="507994"/>
                </a:lnTo>
                <a:lnTo>
                  <a:pt x="626770" y="522217"/>
                </a:lnTo>
                <a:lnTo>
                  <a:pt x="617969" y="534798"/>
                </a:lnTo>
                <a:lnTo>
                  <a:pt x="584428" y="567387"/>
                </a:lnTo>
                <a:lnTo>
                  <a:pt x="546912" y="594720"/>
                </a:lnTo>
                <a:lnTo>
                  <a:pt x="504686" y="617175"/>
                </a:lnTo>
                <a:lnTo>
                  <a:pt x="459179" y="633773"/>
                </a:lnTo>
                <a:lnTo>
                  <a:pt x="411060" y="644093"/>
                </a:lnTo>
                <a:lnTo>
                  <a:pt x="360250" y="647640"/>
                </a:lnTo>
                <a:lnTo>
                  <a:pt x="292472" y="641269"/>
                </a:lnTo>
                <a:lnTo>
                  <a:pt x="229558" y="623062"/>
                </a:lnTo>
                <a:lnTo>
                  <a:pt x="172676" y="594278"/>
                </a:lnTo>
                <a:lnTo>
                  <a:pt x="123174" y="556200"/>
                </a:lnTo>
                <a:lnTo>
                  <a:pt x="82393" y="510122"/>
                </a:lnTo>
                <a:lnTo>
                  <a:pt x="51658" y="457332"/>
                </a:lnTo>
                <a:lnTo>
                  <a:pt x="32263" y="399080"/>
                </a:lnTo>
                <a:lnTo>
                  <a:pt x="25499" y="336537"/>
                </a:lnTo>
                <a:lnTo>
                  <a:pt x="32263" y="273989"/>
                </a:lnTo>
                <a:lnTo>
                  <a:pt x="51658" y="215737"/>
                </a:lnTo>
                <a:lnTo>
                  <a:pt x="82393" y="162946"/>
                </a:lnTo>
                <a:lnTo>
                  <a:pt x="123174" y="116867"/>
                </a:lnTo>
                <a:lnTo>
                  <a:pt x="172676" y="78789"/>
                </a:lnTo>
                <a:lnTo>
                  <a:pt x="229558" y="50004"/>
                </a:lnTo>
                <a:lnTo>
                  <a:pt x="292472" y="31794"/>
                </a:lnTo>
                <a:lnTo>
                  <a:pt x="360236" y="25421"/>
                </a:lnTo>
                <a:lnTo>
                  <a:pt x="411920" y="29151"/>
                </a:lnTo>
                <a:lnTo>
                  <a:pt x="461594" y="40048"/>
                </a:lnTo>
                <a:lnTo>
                  <a:pt x="508400" y="57624"/>
                </a:lnTo>
                <a:lnTo>
                  <a:pt x="551606" y="81398"/>
                </a:lnTo>
                <a:lnTo>
                  <a:pt x="590483" y="110879"/>
                </a:lnTo>
                <a:lnTo>
                  <a:pt x="624312" y="145581"/>
                </a:lnTo>
                <a:lnTo>
                  <a:pt x="652382" y="185018"/>
                </a:lnTo>
                <a:lnTo>
                  <a:pt x="674457" y="229664"/>
                </a:lnTo>
                <a:lnTo>
                  <a:pt x="697224" y="218395"/>
                </a:lnTo>
                <a:lnTo>
                  <a:pt x="673661" y="171104"/>
                </a:lnTo>
                <a:lnTo>
                  <a:pt x="643181" y="128540"/>
                </a:lnTo>
                <a:lnTo>
                  <a:pt x="606585" y="91203"/>
                </a:lnTo>
                <a:lnTo>
                  <a:pt x="564659" y="59579"/>
                </a:lnTo>
                <a:lnTo>
                  <a:pt x="518182" y="34156"/>
                </a:lnTo>
                <a:lnTo>
                  <a:pt x="467925" y="15421"/>
                </a:lnTo>
                <a:lnTo>
                  <a:pt x="414661" y="3870"/>
                </a:lnTo>
                <a:lnTo>
                  <a:pt x="3610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048326" y="2552718"/>
            <a:ext cx="634365" cy="673735"/>
          </a:xfrm>
          <a:custGeom>
            <a:avLst/>
            <a:gdLst/>
            <a:ahLst/>
            <a:cxnLst/>
            <a:rect l="l" t="t" r="r" b="b"/>
            <a:pathLst>
              <a:path w="634365" h="673735">
                <a:moveTo>
                  <a:pt x="307912" y="27"/>
                </a:moveTo>
                <a:lnTo>
                  <a:pt x="257006" y="3870"/>
                </a:lnTo>
                <a:lnTo>
                  <a:pt x="208422" y="15476"/>
                </a:lnTo>
                <a:lnTo>
                  <a:pt x="162610" y="34306"/>
                </a:lnTo>
                <a:lnTo>
                  <a:pt x="120289" y="59844"/>
                </a:lnTo>
                <a:lnTo>
                  <a:pt x="82166" y="91577"/>
                </a:lnTo>
                <a:lnTo>
                  <a:pt x="48940" y="128992"/>
                </a:lnTo>
                <a:lnTo>
                  <a:pt x="21316" y="171580"/>
                </a:lnTo>
                <a:lnTo>
                  <a:pt x="0" y="218827"/>
                </a:lnTo>
                <a:lnTo>
                  <a:pt x="23180" y="229217"/>
                </a:lnTo>
                <a:lnTo>
                  <a:pt x="43186" y="184542"/>
                </a:lnTo>
                <a:lnTo>
                  <a:pt x="68613" y="145097"/>
                </a:lnTo>
                <a:lnTo>
                  <a:pt x="99202" y="110450"/>
                </a:lnTo>
                <a:lnTo>
                  <a:pt x="134296" y="81065"/>
                </a:lnTo>
                <a:lnTo>
                  <a:pt x="173234" y="57409"/>
                </a:lnTo>
                <a:lnTo>
                  <a:pt x="215360" y="39941"/>
                </a:lnTo>
                <a:lnTo>
                  <a:pt x="260026" y="29122"/>
                </a:lnTo>
                <a:lnTo>
                  <a:pt x="306448" y="25424"/>
                </a:lnTo>
                <a:lnTo>
                  <a:pt x="367389" y="31751"/>
                </a:lnTo>
                <a:lnTo>
                  <a:pt x="423978" y="49837"/>
                </a:lnTo>
                <a:lnTo>
                  <a:pt x="475222" y="78470"/>
                </a:lnTo>
                <a:lnTo>
                  <a:pt x="519910" y="116425"/>
                </a:lnTo>
                <a:lnTo>
                  <a:pt x="556806" y="162459"/>
                </a:lnTo>
                <a:lnTo>
                  <a:pt x="584674" y="215311"/>
                </a:lnTo>
                <a:lnTo>
                  <a:pt x="602294" y="273738"/>
                </a:lnTo>
                <a:lnTo>
                  <a:pt x="608443" y="336529"/>
                </a:lnTo>
                <a:lnTo>
                  <a:pt x="602294" y="399317"/>
                </a:lnTo>
                <a:lnTo>
                  <a:pt x="584674" y="457741"/>
                </a:lnTo>
                <a:lnTo>
                  <a:pt x="556806" y="510593"/>
                </a:lnTo>
                <a:lnTo>
                  <a:pt x="519910" y="556627"/>
                </a:lnTo>
                <a:lnTo>
                  <a:pt x="475222" y="594582"/>
                </a:lnTo>
                <a:lnTo>
                  <a:pt x="423978" y="623214"/>
                </a:lnTo>
                <a:lnTo>
                  <a:pt x="367389" y="641297"/>
                </a:lnTo>
                <a:lnTo>
                  <a:pt x="306433" y="647623"/>
                </a:lnTo>
                <a:lnTo>
                  <a:pt x="261592" y="644166"/>
                </a:lnTo>
                <a:lnTo>
                  <a:pt x="218307" y="634041"/>
                </a:lnTo>
                <a:lnTo>
                  <a:pt x="177326" y="617665"/>
                </a:lnTo>
                <a:lnTo>
                  <a:pt x="139244" y="595442"/>
                </a:lnTo>
                <a:lnTo>
                  <a:pt x="104661" y="567777"/>
                </a:lnTo>
                <a:lnTo>
                  <a:pt x="74367" y="535275"/>
                </a:lnTo>
                <a:lnTo>
                  <a:pt x="67534" y="524432"/>
                </a:lnTo>
                <a:lnTo>
                  <a:pt x="90957" y="511112"/>
                </a:lnTo>
                <a:lnTo>
                  <a:pt x="16148" y="460973"/>
                </a:lnTo>
                <a:lnTo>
                  <a:pt x="20938" y="550929"/>
                </a:lnTo>
                <a:lnTo>
                  <a:pt x="45429" y="537002"/>
                </a:lnTo>
                <a:lnTo>
                  <a:pt x="53943" y="550514"/>
                </a:lnTo>
                <a:lnTo>
                  <a:pt x="86716" y="585786"/>
                </a:lnTo>
                <a:lnTo>
                  <a:pt x="124108" y="615871"/>
                </a:lnTo>
                <a:lnTo>
                  <a:pt x="165342" y="640090"/>
                </a:lnTo>
                <a:lnTo>
                  <a:pt x="209774" y="657994"/>
                </a:lnTo>
                <a:lnTo>
                  <a:pt x="256754" y="669132"/>
                </a:lnTo>
                <a:lnTo>
                  <a:pt x="306387" y="673107"/>
                </a:lnTo>
                <a:lnTo>
                  <a:pt x="372181" y="666348"/>
                </a:lnTo>
                <a:lnTo>
                  <a:pt x="433729" y="646774"/>
                </a:lnTo>
                <a:lnTo>
                  <a:pt x="489409" y="615762"/>
                </a:lnTo>
                <a:lnTo>
                  <a:pt x="537893" y="574686"/>
                </a:lnTo>
                <a:lnTo>
                  <a:pt x="577886" y="524913"/>
                </a:lnTo>
                <a:lnTo>
                  <a:pt x="608093" y="467791"/>
                </a:lnTo>
                <a:lnTo>
                  <a:pt x="627211" y="404672"/>
                </a:lnTo>
                <a:lnTo>
                  <a:pt x="633924" y="336944"/>
                </a:lnTo>
                <a:lnTo>
                  <a:pt x="627371" y="269198"/>
                </a:lnTo>
                <a:lnTo>
                  <a:pt x="608404" y="206018"/>
                </a:lnTo>
                <a:lnTo>
                  <a:pt x="578331" y="148816"/>
                </a:lnTo>
                <a:lnTo>
                  <a:pt x="538459" y="98948"/>
                </a:lnTo>
                <a:lnTo>
                  <a:pt x="490087" y="57762"/>
                </a:lnTo>
                <a:lnTo>
                  <a:pt x="434508" y="26615"/>
                </a:lnTo>
                <a:lnTo>
                  <a:pt x="373038" y="6880"/>
                </a:lnTo>
                <a:lnTo>
                  <a:pt x="307912" y="2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3812244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584106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698174" y="231823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698174" y="2996701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4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37686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758662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113462" y="3951312"/>
            <a:ext cx="413004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dirty="0">
                <a:solidFill>
                  <a:srgbClr val="333399"/>
                </a:solidFill>
                <a:latin typeface="Courier New"/>
                <a:cs typeface="Courier New"/>
              </a:rPr>
              <a:t>G G C A C T G A</a:t>
            </a:r>
            <a:r>
              <a:rPr sz="3200" b="1" spc="-459" dirty="0">
                <a:solidFill>
                  <a:srgbClr val="333399"/>
                </a:solidFill>
                <a:latin typeface="Courier New"/>
                <a:cs typeface="Courier New"/>
              </a:rPr>
              <a:t> </a:t>
            </a:r>
            <a:r>
              <a:rPr sz="3200" b="1" dirty="0">
                <a:solidFill>
                  <a:srgbClr val="333399"/>
                </a:solidFill>
                <a:latin typeface="Courier New"/>
                <a:cs typeface="Courier New"/>
              </a:rPr>
              <a:t>A</a:t>
            </a:r>
            <a:endParaRPr sz="3200">
              <a:latin typeface="Courier New"/>
              <a:cs typeface="Courier New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555817" y="1316601"/>
            <a:ext cx="2247900" cy="663575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558800" marR="5080" indent="-546100">
              <a:lnSpc>
                <a:spcPts val="2500"/>
              </a:lnSpc>
              <a:spcBef>
                <a:spcPts val="200"/>
              </a:spcBef>
            </a:pPr>
            <a:r>
              <a:rPr sz="2100" b="1" dirty="0">
                <a:latin typeface="Arial"/>
                <a:cs typeface="Arial"/>
              </a:rPr>
              <a:t>Viterbi</a:t>
            </a:r>
            <a:r>
              <a:rPr sz="2100" b="1" spc="-125" dirty="0">
                <a:latin typeface="Arial"/>
                <a:cs typeface="Arial"/>
              </a:rPr>
              <a:t> </a:t>
            </a:r>
            <a:r>
              <a:rPr sz="2100" b="1" spc="10" dirty="0">
                <a:latin typeface="Arial"/>
                <a:cs typeface="Arial"/>
              </a:rPr>
              <a:t>algorithm:  principle</a:t>
            </a:r>
            <a:endParaRPr sz="210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532629" y="4025900"/>
            <a:ext cx="317500" cy="393700"/>
          </a:xfrm>
          <a:custGeom>
            <a:avLst/>
            <a:gdLst/>
            <a:ahLst/>
            <a:cxnLst/>
            <a:rect l="l" t="t" r="r" b="b"/>
            <a:pathLst>
              <a:path w="317500" h="393700">
                <a:moveTo>
                  <a:pt x="0" y="0"/>
                </a:moveTo>
                <a:lnTo>
                  <a:pt x="317499" y="0"/>
                </a:lnTo>
                <a:lnTo>
                  <a:pt x="317499" y="393700"/>
                </a:lnTo>
                <a:lnTo>
                  <a:pt x="0" y="393700"/>
                </a:lnTo>
                <a:lnTo>
                  <a:pt x="0" y="0"/>
                </a:lnTo>
                <a:close/>
              </a:path>
            </a:pathLst>
          </a:custGeom>
          <a:ln w="25404">
            <a:solidFill>
              <a:srgbClr val="99070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object 2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15029" y="4991100"/>
            <a:ext cx="4025900" cy="482599"/>
          </a:xfrm>
          <a:prstGeom prst="rect">
            <a:avLst/>
          </a:prstGeom>
        </p:spPr>
      </p:pic>
      <p:sp>
        <p:nvSpPr>
          <p:cNvPr id="22" name="object 22"/>
          <p:cNvSpPr txBox="1"/>
          <p:nvPr/>
        </p:nvSpPr>
        <p:spPr>
          <a:xfrm>
            <a:off x="993372" y="4608896"/>
            <a:ext cx="76390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35" dirty="0">
                <a:latin typeface="Arial"/>
                <a:cs typeface="Arial"/>
              </a:rPr>
              <a:t>The </a:t>
            </a: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-30" dirty="0">
                <a:latin typeface="Arial"/>
                <a:cs typeface="Arial"/>
              </a:rPr>
              <a:t>of </a:t>
            </a:r>
            <a:r>
              <a:rPr sz="1700" spc="-10" dirty="0">
                <a:latin typeface="Arial"/>
                <a:cs typeface="Arial"/>
              </a:rPr>
              <a:t>the most </a:t>
            </a:r>
            <a:r>
              <a:rPr sz="1700" spc="-30" dirty="0">
                <a:latin typeface="Arial"/>
                <a:cs typeface="Arial"/>
              </a:rPr>
              <a:t>probable </a:t>
            </a:r>
            <a:r>
              <a:rPr sz="1700" spc="-20" dirty="0">
                <a:latin typeface="Arial"/>
                <a:cs typeface="Arial"/>
              </a:rPr>
              <a:t>path </a:t>
            </a:r>
            <a:r>
              <a:rPr sz="1700" spc="-35" dirty="0">
                <a:latin typeface="Arial"/>
                <a:cs typeface="Arial"/>
              </a:rPr>
              <a:t>ending </a:t>
            </a:r>
            <a:r>
              <a:rPr sz="1700" spc="5" dirty="0">
                <a:latin typeface="Arial"/>
                <a:cs typeface="Arial"/>
              </a:rPr>
              <a:t>in state </a:t>
            </a:r>
            <a:r>
              <a:rPr sz="1700" b="1" spc="-5" dirty="0">
                <a:latin typeface="Arial"/>
                <a:cs typeface="Arial"/>
              </a:rPr>
              <a:t>k </a:t>
            </a:r>
            <a:r>
              <a:rPr sz="1700" dirty="0">
                <a:latin typeface="Arial"/>
                <a:cs typeface="Arial"/>
              </a:rPr>
              <a:t>with </a:t>
            </a:r>
            <a:r>
              <a:rPr sz="1700" spc="-10" dirty="0">
                <a:latin typeface="Arial"/>
                <a:cs typeface="Arial"/>
              </a:rPr>
              <a:t>observation </a:t>
            </a:r>
            <a:r>
              <a:rPr sz="1700" spc="5" dirty="0">
                <a:latin typeface="Arial"/>
                <a:cs typeface="Arial"/>
              </a:rPr>
              <a:t>"</a:t>
            </a:r>
            <a:r>
              <a:rPr sz="1700" spc="5" dirty="0">
                <a:solidFill>
                  <a:srgbClr val="333399"/>
                </a:solidFill>
                <a:latin typeface="Arial"/>
                <a:cs typeface="Arial"/>
              </a:rPr>
              <a:t>i</a:t>
            </a:r>
            <a:r>
              <a:rPr sz="1700" spc="5" dirty="0">
                <a:latin typeface="Arial"/>
                <a:cs typeface="Arial"/>
              </a:rPr>
              <a:t>"</a:t>
            </a:r>
            <a:r>
              <a:rPr sz="1700" spc="425" dirty="0">
                <a:latin typeface="Arial"/>
                <a:cs typeface="Arial"/>
              </a:rPr>
              <a:t> </a:t>
            </a:r>
            <a:r>
              <a:rPr sz="1700" spc="5" dirty="0">
                <a:latin typeface="Arial"/>
                <a:cs typeface="Arial"/>
              </a:rPr>
              <a:t>is</a:t>
            </a:r>
            <a:endParaRPr sz="17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651164" y="5898651"/>
            <a:ext cx="1250950" cy="10598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99700"/>
              </a:lnSpc>
              <a:spcBef>
                <a:spcPts val="105"/>
              </a:spcBef>
            </a:pP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10" dirty="0">
                <a:latin typeface="Arial"/>
                <a:cs typeface="Arial"/>
              </a:rPr>
              <a:t>to  </a:t>
            </a:r>
            <a:r>
              <a:rPr sz="1700" spc="-5" dirty="0">
                <a:latin typeface="Arial"/>
                <a:cs typeface="Arial"/>
              </a:rPr>
              <a:t>observe  </a:t>
            </a:r>
            <a:r>
              <a:rPr sz="1700" spc="-30" dirty="0">
                <a:latin typeface="Arial"/>
                <a:cs typeface="Arial"/>
              </a:rPr>
              <a:t>element </a:t>
            </a:r>
            <a:r>
              <a:rPr sz="1700" i="1" spc="-5" dirty="0">
                <a:latin typeface="Arial"/>
                <a:cs typeface="Arial"/>
              </a:rPr>
              <a:t>i </a:t>
            </a:r>
            <a:r>
              <a:rPr sz="1700" spc="15" dirty="0">
                <a:latin typeface="Arial"/>
                <a:cs typeface="Arial"/>
              </a:rPr>
              <a:t>in  </a:t>
            </a:r>
            <a:r>
              <a:rPr sz="1700" spc="5" dirty="0">
                <a:latin typeface="Arial"/>
                <a:cs typeface="Arial"/>
              </a:rPr>
              <a:t>state</a:t>
            </a:r>
            <a:r>
              <a:rPr sz="1700" spc="-125" dirty="0">
                <a:latin typeface="Arial"/>
                <a:cs typeface="Arial"/>
              </a:rPr>
              <a:t> </a:t>
            </a:r>
            <a:r>
              <a:rPr sz="1700" i="1" spc="-5" dirty="0">
                <a:latin typeface="Arial"/>
                <a:cs typeface="Arial"/>
              </a:rPr>
              <a:t>l</a:t>
            </a:r>
            <a:endParaRPr sz="1700">
              <a:latin typeface="Arial"/>
              <a:cs typeface="Arial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423027" y="5979262"/>
            <a:ext cx="2264410" cy="10598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99700"/>
              </a:lnSpc>
              <a:spcBef>
                <a:spcPts val="105"/>
              </a:spcBef>
            </a:pP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-30" dirty="0">
                <a:latin typeface="Arial"/>
                <a:cs typeface="Arial"/>
              </a:rPr>
              <a:t>of </a:t>
            </a:r>
            <a:r>
              <a:rPr sz="1700" spc="-10" dirty="0">
                <a:latin typeface="Arial"/>
                <a:cs typeface="Arial"/>
              </a:rPr>
              <a:t>the most  </a:t>
            </a:r>
            <a:r>
              <a:rPr sz="1700" spc="-30" dirty="0">
                <a:latin typeface="Arial"/>
                <a:cs typeface="Arial"/>
              </a:rPr>
              <a:t>probable </a:t>
            </a:r>
            <a:r>
              <a:rPr sz="1700" spc="-20" dirty="0">
                <a:latin typeface="Arial"/>
                <a:cs typeface="Arial"/>
              </a:rPr>
              <a:t>path </a:t>
            </a:r>
            <a:r>
              <a:rPr sz="1700" spc="-35" dirty="0">
                <a:latin typeface="Arial"/>
                <a:cs typeface="Arial"/>
              </a:rPr>
              <a:t>ending </a:t>
            </a:r>
            <a:r>
              <a:rPr sz="1700" spc="-55" dirty="0">
                <a:latin typeface="Arial"/>
                <a:cs typeface="Arial"/>
              </a:rPr>
              <a:t>at  </a:t>
            </a:r>
            <a:r>
              <a:rPr sz="1700" spc="-10" dirty="0">
                <a:latin typeface="Arial"/>
                <a:cs typeface="Arial"/>
              </a:rPr>
              <a:t>position </a:t>
            </a:r>
            <a:r>
              <a:rPr sz="1700" spc="-125" dirty="0">
                <a:latin typeface="Arial"/>
                <a:cs typeface="Arial"/>
              </a:rPr>
              <a:t>x-­1 </a:t>
            </a:r>
            <a:r>
              <a:rPr sz="1700" spc="5" dirty="0">
                <a:latin typeface="Arial"/>
                <a:cs typeface="Arial"/>
              </a:rPr>
              <a:t>in state </a:t>
            </a:r>
            <a:r>
              <a:rPr sz="1700" i="1" spc="-5" dirty="0">
                <a:latin typeface="Arial"/>
                <a:cs typeface="Arial"/>
              </a:rPr>
              <a:t>k  </a:t>
            </a:r>
            <a:r>
              <a:rPr sz="1700" dirty="0">
                <a:latin typeface="Arial"/>
                <a:cs typeface="Arial"/>
              </a:rPr>
              <a:t>with </a:t>
            </a:r>
            <a:r>
              <a:rPr sz="1700" spc="-30" dirty="0">
                <a:latin typeface="Arial"/>
                <a:cs typeface="Arial"/>
              </a:rPr>
              <a:t>element</a:t>
            </a:r>
            <a:r>
              <a:rPr sz="1700" spc="30" dirty="0">
                <a:latin typeface="Arial"/>
                <a:cs typeface="Arial"/>
              </a:rPr>
              <a:t> </a:t>
            </a:r>
            <a:r>
              <a:rPr sz="1700" i="1" spc="-5" dirty="0">
                <a:latin typeface="Arial"/>
                <a:cs typeface="Arial"/>
              </a:rPr>
              <a:t>j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25" name="object 25"/>
          <p:cNvGrpSpPr/>
          <p:nvPr/>
        </p:nvGrpSpPr>
        <p:grpSpPr>
          <a:xfrm>
            <a:off x="4126228" y="5384798"/>
            <a:ext cx="4445000" cy="495300"/>
            <a:chOff x="4126228" y="5384798"/>
            <a:chExt cx="4445000" cy="495300"/>
          </a:xfrm>
        </p:grpSpPr>
        <p:sp>
          <p:nvSpPr>
            <p:cNvPr id="26" name="object 26"/>
            <p:cNvSpPr/>
            <p:nvPr/>
          </p:nvSpPr>
          <p:spPr>
            <a:xfrm>
              <a:off x="4132580" y="5480049"/>
              <a:ext cx="647700" cy="393700"/>
            </a:xfrm>
            <a:custGeom>
              <a:avLst/>
              <a:gdLst/>
              <a:ahLst/>
              <a:cxnLst/>
              <a:rect l="l" t="t" r="r" b="b"/>
              <a:pathLst>
                <a:path w="647700" h="393700">
                  <a:moveTo>
                    <a:pt x="647699" y="0"/>
                  </a:moveTo>
                  <a:lnTo>
                    <a:pt x="0" y="393700"/>
                  </a:lnTo>
                </a:path>
              </a:pathLst>
            </a:custGeom>
            <a:ln w="1270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6151880" y="5391149"/>
              <a:ext cx="482600" cy="482600"/>
            </a:xfrm>
            <a:custGeom>
              <a:avLst/>
              <a:gdLst/>
              <a:ahLst/>
              <a:cxnLst/>
              <a:rect l="l" t="t" r="r" b="b"/>
              <a:pathLst>
                <a:path w="482600" h="482600">
                  <a:moveTo>
                    <a:pt x="0" y="0"/>
                  </a:moveTo>
                  <a:lnTo>
                    <a:pt x="482600" y="482599"/>
                  </a:lnTo>
                </a:path>
              </a:pathLst>
            </a:custGeom>
            <a:ln w="1270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6951979" y="5480049"/>
              <a:ext cx="1612900" cy="241300"/>
            </a:xfrm>
            <a:custGeom>
              <a:avLst/>
              <a:gdLst/>
              <a:ahLst/>
              <a:cxnLst/>
              <a:rect l="l" t="t" r="r" b="b"/>
              <a:pathLst>
                <a:path w="1612900" h="241300">
                  <a:moveTo>
                    <a:pt x="0" y="0"/>
                  </a:moveTo>
                  <a:lnTo>
                    <a:pt x="1612899" y="241300"/>
                  </a:lnTo>
                </a:path>
              </a:pathLst>
            </a:custGeom>
            <a:ln w="1270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8241898" y="5992696"/>
            <a:ext cx="1588135" cy="80581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499"/>
              </a:lnSpc>
              <a:spcBef>
                <a:spcPts val="90"/>
              </a:spcBef>
            </a:pP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-30" dirty="0">
                <a:latin typeface="Arial"/>
                <a:cs typeface="Arial"/>
              </a:rPr>
              <a:t>of the  </a:t>
            </a:r>
            <a:r>
              <a:rPr sz="1700" dirty="0">
                <a:latin typeface="Arial"/>
                <a:cs typeface="Arial"/>
              </a:rPr>
              <a:t>transition from  </a:t>
            </a:r>
            <a:r>
              <a:rPr sz="1700" spc="5" dirty="0">
                <a:latin typeface="Arial"/>
                <a:cs typeface="Arial"/>
              </a:rPr>
              <a:t>state </a:t>
            </a:r>
            <a:r>
              <a:rPr sz="1700" i="1" spc="-5" dirty="0">
                <a:latin typeface="Arial"/>
                <a:cs typeface="Arial"/>
              </a:rPr>
              <a:t>l </a:t>
            </a:r>
            <a:r>
              <a:rPr sz="1700" spc="10" dirty="0">
                <a:latin typeface="Arial"/>
                <a:cs typeface="Arial"/>
              </a:rPr>
              <a:t>to </a:t>
            </a:r>
            <a:r>
              <a:rPr sz="1700" spc="5" dirty="0">
                <a:latin typeface="Arial"/>
                <a:cs typeface="Arial"/>
              </a:rPr>
              <a:t>state</a:t>
            </a:r>
            <a:r>
              <a:rPr sz="1700" spc="-254" dirty="0">
                <a:latin typeface="Arial"/>
                <a:cs typeface="Arial"/>
              </a:rPr>
              <a:t> </a:t>
            </a:r>
            <a:r>
              <a:rPr sz="1700" i="1" spc="-5" dirty="0">
                <a:latin typeface="Arial"/>
                <a:cs typeface="Arial"/>
              </a:rPr>
              <a:t>k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506729" y="152400"/>
            <a:ext cx="9664700" cy="7251700"/>
            <a:chOff x="506729" y="152400"/>
            <a:chExt cx="9664700" cy="7251700"/>
          </a:xfrm>
        </p:grpSpPr>
        <p:sp>
          <p:nvSpPr>
            <p:cNvPr id="31" name="object 31"/>
            <p:cNvSpPr/>
            <p:nvPr/>
          </p:nvSpPr>
          <p:spPr>
            <a:xfrm>
              <a:off x="4214913" y="3778358"/>
              <a:ext cx="489584" cy="192405"/>
            </a:xfrm>
            <a:custGeom>
              <a:avLst/>
              <a:gdLst/>
              <a:ahLst/>
              <a:cxnLst/>
              <a:rect l="l" t="t" r="r" b="b"/>
              <a:pathLst>
                <a:path w="489585" h="192404">
                  <a:moveTo>
                    <a:pt x="203130" y="0"/>
                  </a:moveTo>
                  <a:lnTo>
                    <a:pt x="137370" y="5104"/>
                  </a:lnTo>
                  <a:lnTo>
                    <a:pt x="83905" y="21104"/>
                  </a:lnTo>
                  <a:lnTo>
                    <a:pt x="49429" y="49349"/>
                  </a:lnTo>
                  <a:lnTo>
                    <a:pt x="25858" y="90135"/>
                  </a:lnTo>
                  <a:lnTo>
                    <a:pt x="10683" y="138610"/>
                  </a:lnTo>
                  <a:lnTo>
                    <a:pt x="0" y="189000"/>
                  </a:lnTo>
                  <a:lnTo>
                    <a:pt x="13130" y="191785"/>
                  </a:lnTo>
                  <a:lnTo>
                    <a:pt x="23813" y="141396"/>
                  </a:lnTo>
                  <a:lnTo>
                    <a:pt x="37895" y="96121"/>
                  </a:lnTo>
                  <a:lnTo>
                    <a:pt x="58922" y="58924"/>
                  </a:lnTo>
                  <a:lnTo>
                    <a:pt x="90431" y="32976"/>
                  </a:lnTo>
                  <a:lnTo>
                    <a:pt x="138915" y="18453"/>
                  </a:lnTo>
                  <a:lnTo>
                    <a:pt x="202632" y="13430"/>
                  </a:lnTo>
                  <a:lnTo>
                    <a:pt x="269351" y="18493"/>
                  </a:lnTo>
                  <a:lnTo>
                    <a:pt x="325527" y="33263"/>
                  </a:lnTo>
                  <a:lnTo>
                    <a:pt x="371060" y="59940"/>
                  </a:lnTo>
                  <a:lnTo>
                    <a:pt x="411300" y="97977"/>
                  </a:lnTo>
                  <a:lnTo>
                    <a:pt x="435973" y="129465"/>
                  </a:lnTo>
                  <a:lnTo>
                    <a:pt x="409229" y="148921"/>
                  </a:lnTo>
                  <a:lnTo>
                    <a:pt x="489165" y="190392"/>
                  </a:lnTo>
                  <a:lnTo>
                    <a:pt x="474365" y="101532"/>
                  </a:lnTo>
                  <a:lnTo>
                    <a:pt x="446836" y="121561"/>
                  </a:lnTo>
                  <a:lnTo>
                    <a:pt x="421554" y="89298"/>
                  </a:lnTo>
                  <a:lnTo>
                    <a:pt x="379723" y="49653"/>
                  </a:lnTo>
                  <a:lnTo>
                    <a:pt x="331690" y="21311"/>
                  </a:lnTo>
                  <a:lnTo>
                    <a:pt x="302237" y="11598"/>
                  </a:lnTo>
                  <a:lnTo>
                    <a:pt x="270367" y="5102"/>
                  </a:lnTo>
                  <a:lnTo>
                    <a:pt x="203130" y="0"/>
                  </a:lnTo>
                  <a:close/>
                </a:path>
              </a:pathLst>
            </a:custGeom>
            <a:solidFill>
              <a:srgbClr val="99070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513079" y="158750"/>
              <a:ext cx="9652000" cy="7239000"/>
            </a:xfrm>
            <a:custGeom>
              <a:avLst/>
              <a:gdLst/>
              <a:ahLst/>
              <a:cxnLst/>
              <a:rect l="l" t="t" r="r" b="b"/>
              <a:pathLst>
                <a:path w="9652000" h="7239000">
                  <a:moveTo>
                    <a:pt x="0" y="0"/>
                  </a:moveTo>
                  <a:lnTo>
                    <a:pt x="9652000" y="0"/>
                  </a:lnTo>
                  <a:lnTo>
                    <a:pt x="9652000" y="7239000"/>
                  </a:lnTo>
                  <a:lnTo>
                    <a:pt x="0" y="7239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291329" y="2614014"/>
            <a:ext cx="1041400" cy="80645"/>
          </a:xfrm>
          <a:custGeom>
            <a:avLst/>
            <a:gdLst/>
            <a:ahLst/>
            <a:cxnLst/>
            <a:rect l="l" t="t" r="r" b="b"/>
            <a:pathLst>
              <a:path w="1041400" h="80644">
                <a:moveTo>
                  <a:pt x="960860" y="0"/>
                </a:moveTo>
                <a:lnTo>
                  <a:pt x="960860" y="27580"/>
                </a:lnTo>
                <a:lnTo>
                  <a:pt x="0" y="27579"/>
                </a:lnTo>
                <a:lnTo>
                  <a:pt x="0" y="52992"/>
                </a:lnTo>
                <a:lnTo>
                  <a:pt x="960860" y="52992"/>
                </a:lnTo>
                <a:lnTo>
                  <a:pt x="960860" y="80573"/>
                </a:lnTo>
                <a:lnTo>
                  <a:pt x="1041400" y="40286"/>
                </a:lnTo>
                <a:lnTo>
                  <a:pt x="96086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291329" y="2855311"/>
            <a:ext cx="965200" cy="80645"/>
          </a:xfrm>
          <a:custGeom>
            <a:avLst/>
            <a:gdLst/>
            <a:ahLst/>
            <a:cxnLst/>
            <a:rect l="l" t="t" r="r" b="b"/>
            <a:pathLst>
              <a:path w="965200" h="80644">
                <a:moveTo>
                  <a:pt x="80538" y="0"/>
                </a:moveTo>
                <a:lnTo>
                  <a:pt x="0" y="40286"/>
                </a:lnTo>
                <a:lnTo>
                  <a:pt x="80538" y="80575"/>
                </a:lnTo>
                <a:lnTo>
                  <a:pt x="80538" y="52993"/>
                </a:lnTo>
                <a:lnTo>
                  <a:pt x="965200" y="52994"/>
                </a:lnTo>
                <a:lnTo>
                  <a:pt x="965200" y="27583"/>
                </a:lnTo>
                <a:lnTo>
                  <a:pt x="80538" y="27581"/>
                </a:lnTo>
                <a:lnTo>
                  <a:pt x="8053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087368" y="1829461"/>
            <a:ext cx="982344" cy="354965"/>
          </a:xfrm>
          <a:custGeom>
            <a:avLst/>
            <a:gdLst/>
            <a:ahLst/>
            <a:cxnLst/>
            <a:rect l="l" t="t" r="r" b="b"/>
            <a:pathLst>
              <a:path w="982345" h="354964">
                <a:moveTo>
                  <a:pt x="8122" y="0"/>
                </a:moveTo>
                <a:lnTo>
                  <a:pt x="0" y="24077"/>
                </a:lnTo>
                <a:lnTo>
                  <a:pt x="901590" y="328509"/>
                </a:lnTo>
                <a:lnTo>
                  <a:pt x="892773" y="354643"/>
                </a:lnTo>
                <a:lnTo>
                  <a:pt x="981961" y="342238"/>
                </a:lnTo>
                <a:lnTo>
                  <a:pt x="918530" y="278300"/>
                </a:lnTo>
                <a:lnTo>
                  <a:pt x="909713" y="304432"/>
                </a:lnTo>
                <a:lnTo>
                  <a:pt x="81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567429" y="1829387"/>
            <a:ext cx="1045844" cy="356870"/>
          </a:xfrm>
          <a:custGeom>
            <a:avLst/>
            <a:gdLst/>
            <a:ahLst/>
            <a:cxnLst/>
            <a:rect l="l" t="t" r="r" b="b"/>
            <a:pathLst>
              <a:path w="1045845" h="356869">
                <a:moveTo>
                  <a:pt x="1037562" y="0"/>
                </a:moveTo>
                <a:lnTo>
                  <a:pt x="72938" y="305856"/>
                </a:lnTo>
                <a:lnTo>
                  <a:pt x="64608" y="279563"/>
                </a:lnTo>
                <a:lnTo>
                  <a:pt x="0" y="342311"/>
                </a:lnTo>
                <a:lnTo>
                  <a:pt x="88941" y="356373"/>
                </a:lnTo>
                <a:lnTo>
                  <a:pt x="80611" y="330080"/>
                </a:lnTo>
                <a:lnTo>
                  <a:pt x="1045236" y="24223"/>
                </a:lnTo>
                <a:lnTo>
                  <a:pt x="103756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018004" y="2552711"/>
            <a:ext cx="697230" cy="673100"/>
          </a:xfrm>
          <a:custGeom>
            <a:avLst/>
            <a:gdLst/>
            <a:ahLst/>
            <a:cxnLst/>
            <a:rect l="l" t="t" r="r" b="b"/>
            <a:pathLst>
              <a:path w="697230" h="673100">
                <a:moveTo>
                  <a:pt x="361011" y="0"/>
                </a:moveTo>
                <a:lnTo>
                  <a:pt x="287327" y="6830"/>
                </a:lnTo>
                <a:lnTo>
                  <a:pt x="219861" y="26435"/>
                </a:lnTo>
                <a:lnTo>
                  <a:pt x="158769" y="57434"/>
                </a:lnTo>
                <a:lnTo>
                  <a:pt x="105497" y="98507"/>
                </a:lnTo>
                <a:lnTo>
                  <a:pt x="61498" y="148347"/>
                </a:lnTo>
                <a:lnTo>
                  <a:pt x="28249" y="205633"/>
                </a:lnTo>
                <a:lnTo>
                  <a:pt x="7252" y="268999"/>
                </a:lnTo>
                <a:lnTo>
                  <a:pt x="0" y="336995"/>
                </a:lnTo>
                <a:lnTo>
                  <a:pt x="7447" y="404959"/>
                </a:lnTo>
                <a:lnTo>
                  <a:pt x="28610" y="468233"/>
                </a:lnTo>
                <a:lnTo>
                  <a:pt x="61989" y="525400"/>
                </a:lnTo>
                <a:lnTo>
                  <a:pt x="106088" y="575111"/>
                </a:lnTo>
                <a:lnTo>
                  <a:pt x="159440" y="616057"/>
                </a:lnTo>
                <a:lnTo>
                  <a:pt x="220597" y="646922"/>
                </a:lnTo>
                <a:lnTo>
                  <a:pt x="288110" y="666382"/>
                </a:lnTo>
                <a:lnTo>
                  <a:pt x="360982" y="673063"/>
                </a:lnTo>
                <a:lnTo>
                  <a:pt x="412828" y="669442"/>
                </a:lnTo>
                <a:lnTo>
                  <a:pt x="464441" y="658633"/>
                </a:lnTo>
                <a:lnTo>
                  <a:pt x="513327" y="641070"/>
                </a:lnTo>
                <a:lnTo>
                  <a:pt x="558775" y="617189"/>
                </a:lnTo>
                <a:lnTo>
                  <a:pt x="601480" y="586243"/>
                </a:lnTo>
                <a:lnTo>
                  <a:pt x="637627" y="551014"/>
                </a:lnTo>
                <a:lnTo>
                  <a:pt x="648346" y="535693"/>
                </a:lnTo>
                <a:lnTo>
                  <a:pt x="672317" y="550664"/>
                </a:lnTo>
                <a:lnTo>
                  <a:pt x="680807" y="460980"/>
                </a:lnTo>
                <a:lnTo>
                  <a:pt x="603998" y="507994"/>
                </a:lnTo>
                <a:lnTo>
                  <a:pt x="626770" y="522217"/>
                </a:lnTo>
                <a:lnTo>
                  <a:pt x="617969" y="534798"/>
                </a:lnTo>
                <a:lnTo>
                  <a:pt x="584428" y="567387"/>
                </a:lnTo>
                <a:lnTo>
                  <a:pt x="546912" y="594720"/>
                </a:lnTo>
                <a:lnTo>
                  <a:pt x="504686" y="617175"/>
                </a:lnTo>
                <a:lnTo>
                  <a:pt x="459179" y="633773"/>
                </a:lnTo>
                <a:lnTo>
                  <a:pt x="411060" y="644093"/>
                </a:lnTo>
                <a:lnTo>
                  <a:pt x="360250" y="647640"/>
                </a:lnTo>
                <a:lnTo>
                  <a:pt x="292472" y="641269"/>
                </a:lnTo>
                <a:lnTo>
                  <a:pt x="229558" y="623062"/>
                </a:lnTo>
                <a:lnTo>
                  <a:pt x="172676" y="594278"/>
                </a:lnTo>
                <a:lnTo>
                  <a:pt x="123174" y="556200"/>
                </a:lnTo>
                <a:lnTo>
                  <a:pt x="82393" y="510122"/>
                </a:lnTo>
                <a:lnTo>
                  <a:pt x="51658" y="457332"/>
                </a:lnTo>
                <a:lnTo>
                  <a:pt x="32263" y="399080"/>
                </a:lnTo>
                <a:lnTo>
                  <a:pt x="25499" y="336537"/>
                </a:lnTo>
                <a:lnTo>
                  <a:pt x="32263" y="273989"/>
                </a:lnTo>
                <a:lnTo>
                  <a:pt x="51658" y="215737"/>
                </a:lnTo>
                <a:lnTo>
                  <a:pt x="82393" y="162946"/>
                </a:lnTo>
                <a:lnTo>
                  <a:pt x="123174" y="116867"/>
                </a:lnTo>
                <a:lnTo>
                  <a:pt x="172676" y="78789"/>
                </a:lnTo>
                <a:lnTo>
                  <a:pt x="229558" y="50004"/>
                </a:lnTo>
                <a:lnTo>
                  <a:pt x="292472" y="31794"/>
                </a:lnTo>
                <a:lnTo>
                  <a:pt x="360236" y="25421"/>
                </a:lnTo>
                <a:lnTo>
                  <a:pt x="411920" y="29151"/>
                </a:lnTo>
                <a:lnTo>
                  <a:pt x="461594" y="40048"/>
                </a:lnTo>
                <a:lnTo>
                  <a:pt x="508400" y="57624"/>
                </a:lnTo>
                <a:lnTo>
                  <a:pt x="551606" y="81398"/>
                </a:lnTo>
                <a:lnTo>
                  <a:pt x="590483" y="110879"/>
                </a:lnTo>
                <a:lnTo>
                  <a:pt x="624312" y="145581"/>
                </a:lnTo>
                <a:lnTo>
                  <a:pt x="652382" y="185018"/>
                </a:lnTo>
                <a:lnTo>
                  <a:pt x="674457" y="229664"/>
                </a:lnTo>
                <a:lnTo>
                  <a:pt x="697224" y="218395"/>
                </a:lnTo>
                <a:lnTo>
                  <a:pt x="673661" y="171104"/>
                </a:lnTo>
                <a:lnTo>
                  <a:pt x="643181" y="128540"/>
                </a:lnTo>
                <a:lnTo>
                  <a:pt x="606585" y="91203"/>
                </a:lnTo>
                <a:lnTo>
                  <a:pt x="564659" y="59579"/>
                </a:lnTo>
                <a:lnTo>
                  <a:pt x="518182" y="34156"/>
                </a:lnTo>
                <a:lnTo>
                  <a:pt x="467925" y="15421"/>
                </a:lnTo>
                <a:lnTo>
                  <a:pt x="414661" y="3870"/>
                </a:lnTo>
                <a:lnTo>
                  <a:pt x="36101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048326" y="2552718"/>
            <a:ext cx="634365" cy="673735"/>
          </a:xfrm>
          <a:custGeom>
            <a:avLst/>
            <a:gdLst/>
            <a:ahLst/>
            <a:cxnLst/>
            <a:rect l="l" t="t" r="r" b="b"/>
            <a:pathLst>
              <a:path w="634365" h="673735">
                <a:moveTo>
                  <a:pt x="307912" y="27"/>
                </a:moveTo>
                <a:lnTo>
                  <a:pt x="257006" y="3870"/>
                </a:lnTo>
                <a:lnTo>
                  <a:pt x="208422" y="15476"/>
                </a:lnTo>
                <a:lnTo>
                  <a:pt x="162610" y="34306"/>
                </a:lnTo>
                <a:lnTo>
                  <a:pt x="120289" y="59844"/>
                </a:lnTo>
                <a:lnTo>
                  <a:pt x="82166" y="91577"/>
                </a:lnTo>
                <a:lnTo>
                  <a:pt x="48940" y="128992"/>
                </a:lnTo>
                <a:lnTo>
                  <a:pt x="21316" y="171580"/>
                </a:lnTo>
                <a:lnTo>
                  <a:pt x="0" y="218827"/>
                </a:lnTo>
                <a:lnTo>
                  <a:pt x="23180" y="229217"/>
                </a:lnTo>
                <a:lnTo>
                  <a:pt x="43186" y="184542"/>
                </a:lnTo>
                <a:lnTo>
                  <a:pt x="68613" y="145097"/>
                </a:lnTo>
                <a:lnTo>
                  <a:pt x="99202" y="110450"/>
                </a:lnTo>
                <a:lnTo>
                  <a:pt x="134296" y="81065"/>
                </a:lnTo>
                <a:lnTo>
                  <a:pt x="173234" y="57409"/>
                </a:lnTo>
                <a:lnTo>
                  <a:pt x="215360" y="39941"/>
                </a:lnTo>
                <a:lnTo>
                  <a:pt x="260026" y="29122"/>
                </a:lnTo>
                <a:lnTo>
                  <a:pt x="306448" y="25424"/>
                </a:lnTo>
                <a:lnTo>
                  <a:pt x="367389" y="31751"/>
                </a:lnTo>
                <a:lnTo>
                  <a:pt x="423978" y="49837"/>
                </a:lnTo>
                <a:lnTo>
                  <a:pt x="475222" y="78470"/>
                </a:lnTo>
                <a:lnTo>
                  <a:pt x="519910" y="116425"/>
                </a:lnTo>
                <a:lnTo>
                  <a:pt x="556806" y="162459"/>
                </a:lnTo>
                <a:lnTo>
                  <a:pt x="584674" y="215311"/>
                </a:lnTo>
                <a:lnTo>
                  <a:pt x="602294" y="273738"/>
                </a:lnTo>
                <a:lnTo>
                  <a:pt x="608443" y="336529"/>
                </a:lnTo>
                <a:lnTo>
                  <a:pt x="602294" y="399317"/>
                </a:lnTo>
                <a:lnTo>
                  <a:pt x="584674" y="457741"/>
                </a:lnTo>
                <a:lnTo>
                  <a:pt x="556806" y="510593"/>
                </a:lnTo>
                <a:lnTo>
                  <a:pt x="519910" y="556627"/>
                </a:lnTo>
                <a:lnTo>
                  <a:pt x="475222" y="594582"/>
                </a:lnTo>
                <a:lnTo>
                  <a:pt x="423978" y="623214"/>
                </a:lnTo>
                <a:lnTo>
                  <a:pt x="367389" y="641297"/>
                </a:lnTo>
                <a:lnTo>
                  <a:pt x="306433" y="647623"/>
                </a:lnTo>
                <a:lnTo>
                  <a:pt x="261592" y="644166"/>
                </a:lnTo>
                <a:lnTo>
                  <a:pt x="218307" y="634041"/>
                </a:lnTo>
                <a:lnTo>
                  <a:pt x="177326" y="617665"/>
                </a:lnTo>
                <a:lnTo>
                  <a:pt x="139244" y="595442"/>
                </a:lnTo>
                <a:lnTo>
                  <a:pt x="104661" y="567777"/>
                </a:lnTo>
                <a:lnTo>
                  <a:pt x="74367" y="535275"/>
                </a:lnTo>
                <a:lnTo>
                  <a:pt x="67534" y="524432"/>
                </a:lnTo>
                <a:lnTo>
                  <a:pt x="90957" y="511112"/>
                </a:lnTo>
                <a:lnTo>
                  <a:pt x="16148" y="460973"/>
                </a:lnTo>
                <a:lnTo>
                  <a:pt x="20938" y="550929"/>
                </a:lnTo>
                <a:lnTo>
                  <a:pt x="45429" y="537002"/>
                </a:lnTo>
                <a:lnTo>
                  <a:pt x="53943" y="550514"/>
                </a:lnTo>
                <a:lnTo>
                  <a:pt x="86716" y="585786"/>
                </a:lnTo>
                <a:lnTo>
                  <a:pt x="124108" y="615871"/>
                </a:lnTo>
                <a:lnTo>
                  <a:pt x="165342" y="640090"/>
                </a:lnTo>
                <a:lnTo>
                  <a:pt x="209774" y="657994"/>
                </a:lnTo>
                <a:lnTo>
                  <a:pt x="256754" y="669132"/>
                </a:lnTo>
                <a:lnTo>
                  <a:pt x="306387" y="673107"/>
                </a:lnTo>
                <a:lnTo>
                  <a:pt x="372181" y="666348"/>
                </a:lnTo>
                <a:lnTo>
                  <a:pt x="433729" y="646774"/>
                </a:lnTo>
                <a:lnTo>
                  <a:pt x="489409" y="615762"/>
                </a:lnTo>
                <a:lnTo>
                  <a:pt x="537893" y="574686"/>
                </a:lnTo>
                <a:lnTo>
                  <a:pt x="577886" y="524913"/>
                </a:lnTo>
                <a:lnTo>
                  <a:pt x="608093" y="467791"/>
                </a:lnTo>
                <a:lnTo>
                  <a:pt x="627211" y="404672"/>
                </a:lnTo>
                <a:lnTo>
                  <a:pt x="633924" y="336944"/>
                </a:lnTo>
                <a:lnTo>
                  <a:pt x="627371" y="269198"/>
                </a:lnTo>
                <a:lnTo>
                  <a:pt x="608404" y="206018"/>
                </a:lnTo>
                <a:lnTo>
                  <a:pt x="578331" y="148816"/>
                </a:lnTo>
                <a:lnTo>
                  <a:pt x="538459" y="98948"/>
                </a:lnTo>
                <a:lnTo>
                  <a:pt x="490087" y="57762"/>
                </a:lnTo>
                <a:lnTo>
                  <a:pt x="434508" y="26615"/>
                </a:lnTo>
                <a:lnTo>
                  <a:pt x="373038" y="6880"/>
                </a:lnTo>
                <a:lnTo>
                  <a:pt x="307912" y="2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3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9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147955" algn="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95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35890" algn="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195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123825" algn="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69545">
                        <a:lnSpc>
                          <a:spcPts val="190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60020" algn="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1930"/>
                        </a:lnSpc>
                      </a:pPr>
                      <a:r>
                        <a:rPr sz="1700" spc="-10" dirty="0">
                          <a:latin typeface="Arial"/>
                          <a:cs typeface="Arial"/>
                        </a:rPr>
                        <a:t>0.3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3812244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584106" y="170694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698174" y="2318235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698174" y="2996701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4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37686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5</a:t>
            </a:r>
            <a:endParaRPr sz="17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758662" y="2674262"/>
            <a:ext cx="3238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55" dirty="0">
                <a:latin typeface="Arial"/>
                <a:cs typeface="Arial"/>
              </a:rPr>
              <a:t>0</a:t>
            </a:r>
            <a:r>
              <a:rPr sz="1700" spc="20" dirty="0">
                <a:latin typeface="Arial"/>
                <a:cs typeface="Arial"/>
              </a:rPr>
              <a:t>.</a:t>
            </a:r>
            <a:r>
              <a:rPr sz="1700" spc="-5" dirty="0">
                <a:latin typeface="Arial"/>
                <a:cs typeface="Arial"/>
              </a:rPr>
              <a:t>6</a:t>
            </a:r>
            <a:endParaRPr sz="17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113462" y="3951312"/>
            <a:ext cx="413004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dirty="0">
                <a:solidFill>
                  <a:srgbClr val="333399"/>
                </a:solidFill>
                <a:latin typeface="Courier New"/>
                <a:cs typeface="Courier New"/>
              </a:rPr>
              <a:t>G G C A C T G A</a:t>
            </a:r>
            <a:r>
              <a:rPr sz="3200" b="1" spc="-459" dirty="0">
                <a:solidFill>
                  <a:srgbClr val="333399"/>
                </a:solidFill>
                <a:latin typeface="Courier New"/>
                <a:cs typeface="Courier New"/>
              </a:rPr>
              <a:t> </a:t>
            </a:r>
            <a:r>
              <a:rPr sz="3200" b="1" dirty="0">
                <a:solidFill>
                  <a:srgbClr val="333399"/>
                </a:solidFill>
                <a:latin typeface="Courier New"/>
                <a:cs typeface="Courier New"/>
              </a:rPr>
              <a:t>A</a:t>
            </a:r>
            <a:endParaRPr sz="3200">
              <a:latin typeface="Courier New"/>
              <a:cs typeface="Courier New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555817" y="1316601"/>
            <a:ext cx="2247900" cy="663575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558800" marR="5080" indent="-546100">
              <a:lnSpc>
                <a:spcPts val="2500"/>
              </a:lnSpc>
              <a:spcBef>
                <a:spcPts val="200"/>
              </a:spcBef>
            </a:pPr>
            <a:r>
              <a:rPr sz="2100" b="1" dirty="0">
                <a:latin typeface="Arial"/>
                <a:cs typeface="Arial"/>
              </a:rPr>
              <a:t>Viterbi</a:t>
            </a:r>
            <a:r>
              <a:rPr sz="2100" b="1" spc="-125" dirty="0">
                <a:latin typeface="Arial"/>
                <a:cs typeface="Arial"/>
              </a:rPr>
              <a:t> </a:t>
            </a:r>
            <a:r>
              <a:rPr sz="2100" b="1" spc="10" dirty="0">
                <a:latin typeface="Arial"/>
                <a:cs typeface="Arial"/>
              </a:rPr>
              <a:t>algorithm:  principle</a:t>
            </a:r>
            <a:endParaRPr sz="210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532629" y="4025900"/>
            <a:ext cx="317500" cy="393700"/>
          </a:xfrm>
          <a:custGeom>
            <a:avLst/>
            <a:gdLst/>
            <a:ahLst/>
            <a:cxnLst/>
            <a:rect l="l" t="t" r="r" b="b"/>
            <a:pathLst>
              <a:path w="317500" h="393700">
                <a:moveTo>
                  <a:pt x="0" y="0"/>
                </a:moveTo>
                <a:lnTo>
                  <a:pt x="317499" y="0"/>
                </a:lnTo>
                <a:lnTo>
                  <a:pt x="317499" y="393700"/>
                </a:lnTo>
                <a:lnTo>
                  <a:pt x="0" y="393700"/>
                </a:lnTo>
                <a:lnTo>
                  <a:pt x="0" y="0"/>
                </a:lnTo>
                <a:close/>
              </a:path>
            </a:pathLst>
          </a:custGeom>
          <a:ln w="25404">
            <a:solidFill>
              <a:srgbClr val="99070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object 2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932429" y="6197600"/>
            <a:ext cx="5384800" cy="482599"/>
          </a:xfrm>
          <a:prstGeom prst="rect">
            <a:avLst/>
          </a:prstGeom>
        </p:spPr>
      </p:pic>
      <p:sp>
        <p:nvSpPr>
          <p:cNvPr id="22" name="object 22"/>
          <p:cNvSpPr txBox="1"/>
          <p:nvPr/>
        </p:nvSpPr>
        <p:spPr>
          <a:xfrm>
            <a:off x="993372" y="4608896"/>
            <a:ext cx="76390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35" dirty="0">
                <a:latin typeface="Arial"/>
                <a:cs typeface="Arial"/>
              </a:rPr>
              <a:t>The </a:t>
            </a: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-30" dirty="0">
                <a:latin typeface="Arial"/>
                <a:cs typeface="Arial"/>
              </a:rPr>
              <a:t>of </a:t>
            </a:r>
            <a:r>
              <a:rPr sz="1700" spc="-10" dirty="0">
                <a:latin typeface="Arial"/>
                <a:cs typeface="Arial"/>
              </a:rPr>
              <a:t>the most </a:t>
            </a:r>
            <a:r>
              <a:rPr sz="1700" spc="-30" dirty="0">
                <a:latin typeface="Arial"/>
                <a:cs typeface="Arial"/>
              </a:rPr>
              <a:t>probable </a:t>
            </a:r>
            <a:r>
              <a:rPr sz="1700" spc="-20" dirty="0">
                <a:latin typeface="Arial"/>
                <a:cs typeface="Arial"/>
              </a:rPr>
              <a:t>path </a:t>
            </a:r>
            <a:r>
              <a:rPr sz="1700" spc="-35" dirty="0">
                <a:latin typeface="Arial"/>
                <a:cs typeface="Arial"/>
              </a:rPr>
              <a:t>ending </a:t>
            </a:r>
            <a:r>
              <a:rPr sz="1700" spc="5" dirty="0">
                <a:latin typeface="Arial"/>
                <a:cs typeface="Arial"/>
              </a:rPr>
              <a:t>in state </a:t>
            </a:r>
            <a:r>
              <a:rPr sz="1700" b="1" spc="-5" dirty="0">
                <a:latin typeface="Arial"/>
                <a:cs typeface="Arial"/>
              </a:rPr>
              <a:t>k </a:t>
            </a:r>
            <a:r>
              <a:rPr sz="1700" dirty="0">
                <a:latin typeface="Arial"/>
                <a:cs typeface="Arial"/>
              </a:rPr>
              <a:t>with </a:t>
            </a:r>
            <a:r>
              <a:rPr sz="1700" spc="-10" dirty="0">
                <a:latin typeface="Arial"/>
                <a:cs typeface="Arial"/>
              </a:rPr>
              <a:t>observation </a:t>
            </a:r>
            <a:r>
              <a:rPr sz="1700" spc="5" dirty="0">
                <a:latin typeface="Arial"/>
                <a:cs typeface="Arial"/>
              </a:rPr>
              <a:t>"</a:t>
            </a:r>
            <a:r>
              <a:rPr sz="1700" spc="5" dirty="0">
                <a:solidFill>
                  <a:srgbClr val="333399"/>
                </a:solidFill>
                <a:latin typeface="Arial"/>
                <a:cs typeface="Arial"/>
              </a:rPr>
              <a:t>i</a:t>
            </a:r>
            <a:r>
              <a:rPr sz="1700" spc="5" dirty="0">
                <a:latin typeface="Arial"/>
                <a:cs typeface="Arial"/>
              </a:rPr>
              <a:t>"</a:t>
            </a:r>
            <a:r>
              <a:rPr sz="1700" spc="425" dirty="0">
                <a:latin typeface="Arial"/>
                <a:cs typeface="Arial"/>
              </a:rPr>
              <a:t> </a:t>
            </a:r>
            <a:r>
              <a:rPr sz="1700" spc="5" dirty="0">
                <a:latin typeface="Arial"/>
                <a:cs typeface="Arial"/>
              </a:rPr>
              <a:t>is</a:t>
            </a:r>
            <a:endParaRPr sz="17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912833" y="5576212"/>
            <a:ext cx="8679180" cy="168021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3000"/>
              </a:lnSpc>
              <a:spcBef>
                <a:spcPts val="40"/>
              </a:spcBef>
            </a:pPr>
            <a:r>
              <a:rPr sz="1700" spc="10" dirty="0">
                <a:latin typeface="Arial"/>
                <a:cs typeface="Arial"/>
              </a:rPr>
              <a:t>In </a:t>
            </a:r>
            <a:r>
              <a:rPr sz="1700" spc="-35" dirty="0">
                <a:latin typeface="Arial"/>
                <a:cs typeface="Arial"/>
              </a:rPr>
              <a:t>our </a:t>
            </a:r>
            <a:r>
              <a:rPr sz="1700" spc="-20" dirty="0">
                <a:latin typeface="Arial"/>
                <a:cs typeface="Arial"/>
              </a:rPr>
              <a:t>example, </a:t>
            </a:r>
            <a:r>
              <a:rPr sz="1700" spc="-10" dirty="0">
                <a:latin typeface="Arial"/>
                <a:cs typeface="Arial"/>
              </a:rPr>
              <a:t>the </a:t>
            </a: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-30" dirty="0">
                <a:latin typeface="Arial"/>
                <a:cs typeface="Arial"/>
              </a:rPr>
              <a:t>of </a:t>
            </a:r>
            <a:r>
              <a:rPr sz="1700" spc="-10" dirty="0">
                <a:latin typeface="Arial"/>
                <a:cs typeface="Arial"/>
              </a:rPr>
              <a:t>the most </a:t>
            </a:r>
            <a:r>
              <a:rPr sz="1700" spc="-30" dirty="0">
                <a:latin typeface="Arial"/>
                <a:cs typeface="Arial"/>
              </a:rPr>
              <a:t>probable </a:t>
            </a:r>
            <a:r>
              <a:rPr sz="1700" spc="-20" dirty="0">
                <a:latin typeface="Arial"/>
                <a:cs typeface="Arial"/>
              </a:rPr>
              <a:t>path </a:t>
            </a:r>
            <a:r>
              <a:rPr sz="1700" spc="-35" dirty="0">
                <a:latin typeface="Arial"/>
                <a:cs typeface="Arial"/>
              </a:rPr>
              <a:t>ending </a:t>
            </a:r>
            <a:r>
              <a:rPr sz="1700" spc="5" dirty="0">
                <a:latin typeface="Arial"/>
                <a:cs typeface="Arial"/>
              </a:rPr>
              <a:t>in state </a:t>
            </a:r>
            <a:r>
              <a:rPr sz="1700" b="1" spc="-5" dirty="0">
                <a:latin typeface="Arial"/>
                <a:cs typeface="Arial"/>
              </a:rPr>
              <a:t>H </a:t>
            </a:r>
            <a:r>
              <a:rPr sz="1700" dirty="0">
                <a:latin typeface="Arial"/>
                <a:cs typeface="Arial"/>
              </a:rPr>
              <a:t>with </a:t>
            </a:r>
            <a:r>
              <a:rPr sz="1700" spc="-10" dirty="0">
                <a:latin typeface="Arial"/>
                <a:cs typeface="Arial"/>
              </a:rPr>
              <a:t>observation  </a:t>
            </a:r>
            <a:r>
              <a:rPr sz="1700" spc="-15" dirty="0">
                <a:latin typeface="Arial"/>
                <a:cs typeface="Arial"/>
              </a:rPr>
              <a:t>"</a:t>
            </a:r>
            <a:r>
              <a:rPr sz="1700" spc="-15" dirty="0">
                <a:solidFill>
                  <a:srgbClr val="333399"/>
                </a:solidFill>
                <a:latin typeface="Arial"/>
                <a:cs typeface="Arial"/>
              </a:rPr>
              <a:t>A</a:t>
            </a:r>
            <a:r>
              <a:rPr sz="1700" spc="-15" dirty="0">
                <a:latin typeface="Arial"/>
                <a:cs typeface="Arial"/>
              </a:rPr>
              <a:t>" </a:t>
            </a:r>
            <a:r>
              <a:rPr sz="1700" spc="-30" dirty="0">
                <a:latin typeface="Arial"/>
                <a:cs typeface="Arial"/>
              </a:rPr>
              <a:t>at </a:t>
            </a:r>
            <a:r>
              <a:rPr sz="1700" spc="-10" dirty="0">
                <a:latin typeface="Arial"/>
                <a:cs typeface="Arial"/>
              </a:rPr>
              <a:t>the 4th </a:t>
            </a:r>
            <a:r>
              <a:rPr sz="1700" spc="-5" dirty="0">
                <a:latin typeface="Arial"/>
                <a:cs typeface="Arial"/>
              </a:rPr>
              <a:t>position</a:t>
            </a:r>
            <a:r>
              <a:rPr sz="1700" spc="70" dirty="0">
                <a:latin typeface="Arial"/>
                <a:cs typeface="Arial"/>
              </a:rPr>
              <a:t> </a:t>
            </a:r>
            <a:r>
              <a:rPr sz="1700" spc="20" dirty="0">
                <a:latin typeface="Arial"/>
                <a:cs typeface="Arial"/>
              </a:rPr>
              <a:t>is:</a:t>
            </a:r>
            <a:endParaRPr sz="17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150">
              <a:latin typeface="Arial"/>
              <a:cs typeface="Arial"/>
            </a:endParaRPr>
          </a:p>
          <a:p>
            <a:pPr marL="12700" marR="335915">
              <a:lnSpc>
                <a:spcPct val="103000"/>
              </a:lnSpc>
            </a:pPr>
            <a:r>
              <a:rPr sz="1700" spc="-5" dirty="0">
                <a:latin typeface="Arial"/>
                <a:cs typeface="Arial"/>
              </a:rPr>
              <a:t>We can </a:t>
            </a:r>
            <a:r>
              <a:rPr sz="1700" spc="-20" dirty="0">
                <a:latin typeface="Arial"/>
                <a:cs typeface="Arial"/>
              </a:rPr>
              <a:t>thus </a:t>
            </a:r>
            <a:r>
              <a:rPr sz="1700" spc="-15" dirty="0">
                <a:latin typeface="Arial"/>
                <a:cs typeface="Arial"/>
              </a:rPr>
              <a:t>compute </a:t>
            </a:r>
            <a:r>
              <a:rPr sz="1700" spc="5" dirty="0">
                <a:latin typeface="Arial"/>
                <a:cs typeface="Arial"/>
              </a:rPr>
              <a:t>recursively (from </a:t>
            </a:r>
            <a:r>
              <a:rPr sz="1700" spc="-10" dirty="0">
                <a:latin typeface="Arial"/>
                <a:cs typeface="Arial"/>
              </a:rPr>
              <a:t>the </a:t>
            </a:r>
            <a:r>
              <a:rPr sz="1700" spc="20" dirty="0">
                <a:latin typeface="Arial"/>
                <a:cs typeface="Arial"/>
              </a:rPr>
              <a:t>first </a:t>
            </a:r>
            <a:r>
              <a:rPr sz="1700" spc="10" dirty="0">
                <a:latin typeface="Arial"/>
                <a:cs typeface="Arial"/>
              </a:rPr>
              <a:t>to </a:t>
            </a:r>
            <a:r>
              <a:rPr sz="1700" spc="-10" dirty="0">
                <a:latin typeface="Arial"/>
                <a:cs typeface="Arial"/>
              </a:rPr>
              <a:t>the </a:t>
            </a:r>
            <a:r>
              <a:rPr sz="1700" dirty="0">
                <a:latin typeface="Arial"/>
                <a:cs typeface="Arial"/>
              </a:rPr>
              <a:t>last </a:t>
            </a:r>
            <a:r>
              <a:rPr sz="1700" spc="-30" dirty="0">
                <a:latin typeface="Arial"/>
                <a:cs typeface="Arial"/>
              </a:rPr>
              <a:t>element of </a:t>
            </a:r>
            <a:r>
              <a:rPr sz="1700" spc="-35" dirty="0">
                <a:latin typeface="Arial"/>
                <a:cs typeface="Arial"/>
              </a:rPr>
              <a:t>our </a:t>
            </a:r>
            <a:r>
              <a:rPr sz="1700" spc="-25" dirty="0">
                <a:latin typeface="Arial"/>
                <a:cs typeface="Arial"/>
              </a:rPr>
              <a:t>sequence) </a:t>
            </a:r>
            <a:r>
              <a:rPr sz="1700" spc="-10" dirty="0">
                <a:latin typeface="Arial"/>
                <a:cs typeface="Arial"/>
              </a:rPr>
              <a:t>the  </a:t>
            </a: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-30" dirty="0">
                <a:latin typeface="Arial"/>
                <a:cs typeface="Arial"/>
              </a:rPr>
              <a:t>of </a:t>
            </a:r>
            <a:r>
              <a:rPr sz="1700" spc="-10" dirty="0">
                <a:latin typeface="Arial"/>
                <a:cs typeface="Arial"/>
              </a:rPr>
              <a:t>the most </a:t>
            </a:r>
            <a:r>
              <a:rPr sz="1700" spc="-30" dirty="0">
                <a:latin typeface="Arial"/>
                <a:cs typeface="Arial"/>
              </a:rPr>
              <a:t>probable</a:t>
            </a:r>
            <a:r>
              <a:rPr sz="1700" spc="210" dirty="0">
                <a:latin typeface="Arial"/>
                <a:cs typeface="Arial"/>
              </a:rPr>
              <a:t> </a:t>
            </a:r>
            <a:r>
              <a:rPr sz="1700" spc="-40" dirty="0">
                <a:latin typeface="Arial"/>
                <a:cs typeface="Arial"/>
              </a:rPr>
              <a:t>path.</a:t>
            </a:r>
            <a:endParaRPr sz="1700">
              <a:latin typeface="Arial"/>
              <a:cs typeface="Arial"/>
            </a:endParaRPr>
          </a:p>
        </p:txBody>
      </p:sp>
      <p:grpSp>
        <p:nvGrpSpPr>
          <p:cNvPr id="24" name="object 24"/>
          <p:cNvGrpSpPr/>
          <p:nvPr/>
        </p:nvGrpSpPr>
        <p:grpSpPr>
          <a:xfrm>
            <a:off x="506729" y="152400"/>
            <a:ext cx="9664700" cy="7251700"/>
            <a:chOff x="506729" y="152400"/>
            <a:chExt cx="9664700" cy="7251700"/>
          </a:xfrm>
        </p:grpSpPr>
        <p:pic>
          <p:nvPicPr>
            <p:cNvPr id="25" name="object 2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415030" y="4991100"/>
              <a:ext cx="4025900" cy="482599"/>
            </a:xfrm>
            <a:prstGeom prst="rect">
              <a:avLst/>
            </a:prstGeom>
          </p:spPr>
        </p:pic>
        <p:sp>
          <p:nvSpPr>
            <p:cNvPr id="26" name="object 26"/>
            <p:cNvSpPr/>
            <p:nvPr/>
          </p:nvSpPr>
          <p:spPr>
            <a:xfrm>
              <a:off x="4214913" y="3778358"/>
              <a:ext cx="489584" cy="192405"/>
            </a:xfrm>
            <a:custGeom>
              <a:avLst/>
              <a:gdLst/>
              <a:ahLst/>
              <a:cxnLst/>
              <a:rect l="l" t="t" r="r" b="b"/>
              <a:pathLst>
                <a:path w="489585" h="192404">
                  <a:moveTo>
                    <a:pt x="203130" y="0"/>
                  </a:moveTo>
                  <a:lnTo>
                    <a:pt x="137370" y="5104"/>
                  </a:lnTo>
                  <a:lnTo>
                    <a:pt x="83905" y="21104"/>
                  </a:lnTo>
                  <a:lnTo>
                    <a:pt x="49429" y="49349"/>
                  </a:lnTo>
                  <a:lnTo>
                    <a:pt x="25858" y="90135"/>
                  </a:lnTo>
                  <a:lnTo>
                    <a:pt x="10683" y="138610"/>
                  </a:lnTo>
                  <a:lnTo>
                    <a:pt x="0" y="189000"/>
                  </a:lnTo>
                  <a:lnTo>
                    <a:pt x="13130" y="191785"/>
                  </a:lnTo>
                  <a:lnTo>
                    <a:pt x="23813" y="141396"/>
                  </a:lnTo>
                  <a:lnTo>
                    <a:pt x="37895" y="96121"/>
                  </a:lnTo>
                  <a:lnTo>
                    <a:pt x="58922" y="58924"/>
                  </a:lnTo>
                  <a:lnTo>
                    <a:pt x="90431" y="32976"/>
                  </a:lnTo>
                  <a:lnTo>
                    <a:pt x="138915" y="18453"/>
                  </a:lnTo>
                  <a:lnTo>
                    <a:pt x="202632" y="13430"/>
                  </a:lnTo>
                  <a:lnTo>
                    <a:pt x="269351" y="18493"/>
                  </a:lnTo>
                  <a:lnTo>
                    <a:pt x="325527" y="33263"/>
                  </a:lnTo>
                  <a:lnTo>
                    <a:pt x="371060" y="59940"/>
                  </a:lnTo>
                  <a:lnTo>
                    <a:pt x="411300" y="97977"/>
                  </a:lnTo>
                  <a:lnTo>
                    <a:pt x="435973" y="129465"/>
                  </a:lnTo>
                  <a:lnTo>
                    <a:pt x="409229" y="148921"/>
                  </a:lnTo>
                  <a:lnTo>
                    <a:pt x="489165" y="190392"/>
                  </a:lnTo>
                  <a:lnTo>
                    <a:pt x="474365" y="101532"/>
                  </a:lnTo>
                  <a:lnTo>
                    <a:pt x="446836" y="121561"/>
                  </a:lnTo>
                  <a:lnTo>
                    <a:pt x="421554" y="89298"/>
                  </a:lnTo>
                  <a:lnTo>
                    <a:pt x="379723" y="49653"/>
                  </a:lnTo>
                  <a:lnTo>
                    <a:pt x="331690" y="21311"/>
                  </a:lnTo>
                  <a:lnTo>
                    <a:pt x="302237" y="11598"/>
                  </a:lnTo>
                  <a:lnTo>
                    <a:pt x="270367" y="5102"/>
                  </a:lnTo>
                  <a:lnTo>
                    <a:pt x="203130" y="0"/>
                  </a:lnTo>
                  <a:close/>
                </a:path>
              </a:pathLst>
            </a:custGeom>
            <a:solidFill>
              <a:srgbClr val="99070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/>
            <p:cNvSpPr/>
            <p:nvPr/>
          </p:nvSpPr>
          <p:spPr>
            <a:xfrm>
              <a:off x="513079" y="158750"/>
              <a:ext cx="9652000" cy="7239000"/>
            </a:xfrm>
            <a:custGeom>
              <a:avLst/>
              <a:gdLst/>
              <a:ahLst/>
              <a:cxnLst/>
              <a:rect l="l" t="t" r="r" b="b"/>
              <a:pathLst>
                <a:path w="9652000" h="7239000">
                  <a:moveTo>
                    <a:pt x="0" y="0"/>
                  </a:moveTo>
                  <a:lnTo>
                    <a:pt x="9652000" y="0"/>
                  </a:lnTo>
                  <a:lnTo>
                    <a:pt x="9652000" y="7239000"/>
                  </a:lnTo>
                  <a:lnTo>
                    <a:pt x="0" y="7239000"/>
                  </a:lnTo>
                  <a:lnTo>
                    <a:pt x="0" y="0"/>
                  </a:lnTo>
                  <a:close/>
                </a:path>
              </a:pathLst>
            </a:custGeom>
            <a:ln w="1270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1976" y="309277"/>
            <a:ext cx="8051165" cy="606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mtClean="0"/>
              <a:t>log</a:t>
            </a:r>
            <a:r>
              <a:rPr lang="en-US" baseline="-25000" smtClean="0"/>
              <a:t>2</a:t>
            </a:r>
            <a:r>
              <a:rPr lang="en-US" smtClean="0"/>
              <a:t>(probabilities) commonly used</a:t>
            </a:r>
            <a:endParaRPr spc="-5" dirty="0"/>
          </a:p>
        </p:txBody>
      </p:sp>
      <p:sp>
        <p:nvSpPr>
          <p:cNvPr id="3" name="object 3"/>
          <p:cNvSpPr/>
          <p:nvPr/>
        </p:nvSpPr>
        <p:spPr>
          <a:xfrm>
            <a:off x="4291330" y="2614015"/>
            <a:ext cx="1041400" cy="321945"/>
          </a:xfrm>
          <a:custGeom>
            <a:avLst/>
            <a:gdLst/>
            <a:ahLst/>
            <a:cxnLst/>
            <a:rect l="l" t="t" r="r" b="b"/>
            <a:pathLst>
              <a:path w="1041400" h="321944">
                <a:moveTo>
                  <a:pt x="965200" y="268884"/>
                </a:moveTo>
                <a:lnTo>
                  <a:pt x="80530" y="268884"/>
                </a:lnTo>
                <a:lnTo>
                  <a:pt x="80530" y="241300"/>
                </a:lnTo>
                <a:lnTo>
                  <a:pt x="0" y="281584"/>
                </a:lnTo>
                <a:lnTo>
                  <a:pt x="80530" y="321881"/>
                </a:lnTo>
                <a:lnTo>
                  <a:pt x="80530" y="294297"/>
                </a:lnTo>
                <a:lnTo>
                  <a:pt x="965200" y="294297"/>
                </a:lnTo>
                <a:lnTo>
                  <a:pt x="965200" y="268884"/>
                </a:lnTo>
                <a:close/>
              </a:path>
              <a:path w="1041400" h="321944">
                <a:moveTo>
                  <a:pt x="1041400" y="40297"/>
                </a:moveTo>
                <a:lnTo>
                  <a:pt x="960856" y="0"/>
                </a:lnTo>
                <a:lnTo>
                  <a:pt x="960856" y="27584"/>
                </a:lnTo>
                <a:lnTo>
                  <a:pt x="0" y="27584"/>
                </a:lnTo>
                <a:lnTo>
                  <a:pt x="0" y="52997"/>
                </a:lnTo>
                <a:lnTo>
                  <a:pt x="960856" y="52997"/>
                </a:lnTo>
                <a:lnTo>
                  <a:pt x="960856" y="80581"/>
                </a:lnTo>
                <a:lnTo>
                  <a:pt x="1041400" y="4029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18004" y="1829396"/>
            <a:ext cx="5664835" cy="1397000"/>
          </a:xfrm>
          <a:custGeom>
            <a:avLst/>
            <a:gdLst/>
            <a:ahLst/>
            <a:cxnLst/>
            <a:rect l="l" t="t" r="r" b="b"/>
            <a:pathLst>
              <a:path w="5664834" h="1397000">
                <a:moveTo>
                  <a:pt x="697217" y="941717"/>
                </a:moveTo>
                <a:lnTo>
                  <a:pt x="673658" y="894422"/>
                </a:lnTo>
                <a:lnTo>
                  <a:pt x="643178" y="851865"/>
                </a:lnTo>
                <a:lnTo>
                  <a:pt x="606577" y="814527"/>
                </a:lnTo>
                <a:lnTo>
                  <a:pt x="564654" y="782904"/>
                </a:lnTo>
                <a:lnTo>
                  <a:pt x="518172" y="757478"/>
                </a:lnTo>
                <a:lnTo>
                  <a:pt x="467918" y="738746"/>
                </a:lnTo>
                <a:lnTo>
                  <a:pt x="414655" y="727189"/>
                </a:lnTo>
                <a:lnTo>
                  <a:pt x="361010" y="723315"/>
                </a:lnTo>
                <a:lnTo>
                  <a:pt x="358902" y="723341"/>
                </a:lnTo>
                <a:lnTo>
                  <a:pt x="287324" y="730148"/>
                </a:lnTo>
                <a:lnTo>
                  <a:pt x="219849" y="749757"/>
                </a:lnTo>
                <a:lnTo>
                  <a:pt x="158762" y="780757"/>
                </a:lnTo>
                <a:lnTo>
                  <a:pt x="105486" y="821829"/>
                </a:lnTo>
                <a:lnTo>
                  <a:pt x="61493" y="871664"/>
                </a:lnTo>
                <a:lnTo>
                  <a:pt x="28244" y="928954"/>
                </a:lnTo>
                <a:lnTo>
                  <a:pt x="7251" y="992314"/>
                </a:lnTo>
                <a:lnTo>
                  <a:pt x="0" y="1060310"/>
                </a:lnTo>
                <a:lnTo>
                  <a:pt x="7442" y="1128280"/>
                </a:lnTo>
                <a:lnTo>
                  <a:pt x="28600" y="1191552"/>
                </a:lnTo>
                <a:lnTo>
                  <a:pt x="61988" y="1248714"/>
                </a:lnTo>
                <a:lnTo>
                  <a:pt x="106083" y="1298435"/>
                </a:lnTo>
                <a:lnTo>
                  <a:pt x="159435" y="1339380"/>
                </a:lnTo>
                <a:lnTo>
                  <a:pt x="220586" y="1370241"/>
                </a:lnTo>
                <a:lnTo>
                  <a:pt x="288099" y="1389697"/>
                </a:lnTo>
                <a:lnTo>
                  <a:pt x="360972" y="1396377"/>
                </a:lnTo>
                <a:lnTo>
                  <a:pt x="412826" y="1392758"/>
                </a:lnTo>
                <a:lnTo>
                  <a:pt x="464439" y="1381950"/>
                </a:lnTo>
                <a:lnTo>
                  <a:pt x="513321" y="1364386"/>
                </a:lnTo>
                <a:lnTo>
                  <a:pt x="558774" y="1340510"/>
                </a:lnTo>
                <a:lnTo>
                  <a:pt x="601472" y="1309560"/>
                </a:lnTo>
                <a:lnTo>
                  <a:pt x="637616" y="1274330"/>
                </a:lnTo>
                <a:lnTo>
                  <a:pt x="648335" y="1259014"/>
                </a:lnTo>
                <a:lnTo>
                  <a:pt x="672312" y="1273987"/>
                </a:lnTo>
                <a:lnTo>
                  <a:pt x="680796" y="1184300"/>
                </a:lnTo>
                <a:lnTo>
                  <a:pt x="603986" y="1231315"/>
                </a:lnTo>
                <a:lnTo>
                  <a:pt x="626770" y="1245539"/>
                </a:lnTo>
                <a:lnTo>
                  <a:pt x="617969" y="1258112"/>
                </a:lnTo>
                <a:lnTo>
                  <a:pt x="584428" y="1290713"/>
                </a:lnTo>
                <a:lnTo>
                  <a:pt x="546912" y="1318044"/>
                </a:lnTo>
                <a:lnTo>
                  <a:pt x="504685" y="1340497"/>
                </a:lnTo>
                <a:lnTo>
                  <a:pt x="459168" y="1357096"/>
                </a:lnTo>
                <a:lnTo>
                  <a:pt x="411060" y="1367409"/>
                </a:lnTo>
                <a:lnTo>
                  <a:pt x="360248" y="1370965"/>
                </a:lnTo>
                <a:lnTo>
                  <a:pt x="292468" y="1364589"/>
                </a:lnTo>
                <a:lnTo>
                  <a:pt x="229552" y="1346377"/>
                </a:lnTo>
                <a:lnTo>
                  <a:pt x="172669" y="1317599"/>
                </a:lnTo>
                <a:lnTo>
                  <a:pt x="123164" y="1279525"/>
                </a:lnTo>
                <a:lnTo>
                  <a:pt x="82384" y="1233436"/>
                </a:lnTo>
                <a:lnTo>
                  <a:pt x="51650" y="1180655"/>
                </a:lnTo>
                <a:lnTo>
                  <a:pt x="32258" y="1122400"/>
                </a:lnTo>
                <a:lnTo>
                  <a:pt x="25488" y="1059853"/>
                </a:lnTo>
                <a:lnTo>
                  <a:pt x="32258" y="997305"/>
                </a:lnTo>
                <a:lnTo>
                  <a:pt x="51650" y="939063"/>
                </a:lnTo>
                <a:lnTo>
                  <a:pt x="82384" y="886269"/>
                </a:lnTo>
                <a:lnTo>
                  <a:pt x="123164" y="840193"/>
                </a:lnTo>
                <a:lnTo>
                  <a:pt x="172669" y="802106"/>
                </a:lnTo>
                <a:lnTo>
                  <a:pt x="229552" y="773328"/>
                </a:lnTo>
                <a:lnTo>
                  <a:pt x="292468" y="755116"/>
                </a:lnTo>
                <a:lnTo>
                  <a:pt x="360235" y="748741"/>
                </a:lnTo>
                <a:lnTo>
                  <a:pt x="411911" y="752475"/>
                </a:lnTo>
                <a:lnTo>
                  <a:pt x="461594" y="763371"/>
                </a:lnTo>
                <a:lnTo>
                  <a:pt x="508393" y="780948"/>
                </a:lnTo>
                <a:lnTo>
                  <a:pt x="551599" y="804722"/>
                </a:lnTo>
                <a:lnTo>
                  <a:pt x="590473" y="834199"/>
                </a:lnTo>
                <a:lnTo>
                  <a:pt x="624306" y="868895"/>
                </a:lnTo>
                <a:lnTo>
                  <a:pt x="652373" y="908342"/>
                </a:lnTo>
                <a:lnTo>
                  <a:pt x="674446" y="952982"/>
                </a:lnTo>
                <a:lnTo>
                  <a:pt x="697217" y="941717"/>
                </a:lnTo>
                <a:close/>
              </a:path>
              <a:path w="5664834" h="1397000">
                <a:moveTo>
                  <a:pt x="2594660" y="24218"/>
                </a:moveTo>
                <a:lnTo>
                  <a:pt x="2586977" y="0"/>
                </a:lnTo>
                <a:lnTo>
                  <a:pt x="1622361" y="305854"/>
                </a:lnTo>
                <a:lnTo>
                  <a:pt x="1614030" y="279565"/>
                </a:lnTo>
                <a:lnTo>
                  <a:pt x="1549425" y="342303"/>
                </a:lnTo>
                <a:lnTo>
                  <a:pt x="1638363" y="356374"/>
                </a:lnTo>
                <a:lnTo>
                  <a:pt x="1630032" y="330073"/>
                </a:lnTo>
                <a:lnTo>
                  <a:pt x="2594660" y="24218"/>
                </a:lnTo>
                <a:close/>
              </a:path>
              <a:path w="5664834" h="1397000">
                <a:moveTo>
                  <a:pt x="4051325" y="342303"/>
                </a:moveTo>
                <a:lnTo>
                  <a:pt x="3987889" y="278371"/>
                </a:lnTo>
                <a:lnTo>
                  <a:pt x="3979075" y="304507"/>
                </a:lnTo>
                <a:lnTo>
                  <a:pt x="3077476" y="76"/>
                </a:lnTo>
                <a:lnTo>
                  <a:pt x="3069361" y="24142"/>
                </a:lnTo>
                <a:lnTo>
                  <a:pt x="3970947" y="328574"/>
                </a:lnTo>
                <a:lnTo>
                  <a:pt x="3962133" y="354711"/>
                </a:lnTo>
                <a:lnTo>
                  <a:pt x="4051325" y="342303"/>
                </a:lnTo>
                <a:close/>
              </a:path>
              <a:path w="5664834" h="1397000">
                <a:moveTo>
                  <a:pt x="5664238" y="1060272"/>
                </a:moveTo>
                <a:lnTo>
                  <a:pt x="5657685" y="992530"/>
                </a:lnTo>
                <a:lnTo>
                  <a:pt x="5638724" y="929347"/>
                </a:lnTo>
                <a:lnTo>
                  <a:pt x="5608650" y="872147"/>
                </a:lnTo>
                <a:lnTo>
                  <a:pt x="5568772" y="822274"/>
                </a:lnTo>
                <a:lnTo>
                  <a:pt x="5520398" y="781088"/>
                </a:lnTo>
                <a:lnTo>
                  <a:pt x="5464822" y="749947"/>
                </a:lnTo>
                <a:lnTo>
                  <a:pt x="5403354" y="730211"/>
                </a:lnTo>
                <a:lnTo>
                  <a:pt x="5338229" y="723353"/>
                </a:lnTo>
                <a:lnTo>
                  <a:pt x="5335905" y="723328"/>
                </a:lnTo>
                <a:lnTo>
                  <a:pt x="5287327" y="727202"/>
                </a:lnTo>
                <a:lnTo>
                  <a:pt x="5238737" y="738809"/>
                </a:lnTo>
                <a:lnTo>
                  <a:pt x="5192928" y="757631"/>
                </a:lnTo>
                <a:lnTo>
                  <a:pt x="5150599" y="783170"/>
                </a:lnTo>
                <a:lnTo>
                  <a:pt x="5112486" y="814908"/>
                </a:lnTo>
                <a:lnTo>
                  <a:pt x="5079250" y="852322"/>
                </a:lnTo>
                <a:lnTo>
                  <a:pt x="5051628" y="894905"/>
                </a:lnTo>
                <a:lnTo>
                  <a:pt x="5030317" y="942149"/>
                </a:lnTo>
                <a:lnTo>
                  <a:pt x="5053495" y="952550"/>
                </a:lnTo>
                <a:lnTo>
                  <a:pt x="5073497" y="907872"/>
                </a:lnTo>
                <a:lnTo>
                  <a:pt x="5098923" y="868426"/>
                </a:lnTo>
                <a:lnTo>
                  <a:pt x="5129517" y="833780"/>
                </a:lnTo>
                <a:lnTo>
                  <a:pt x="5164607" y="804392"/>
                </a:lnTo>
                <a:lnTo>
                  <a:pt x="5203545" y="780732"/>
                </a:lnTo>
                <a:lnTo>
                  <a:pt x="5245671" y="763270"/>
                </a:lnTo>
                <a:lnTo>
                  <a:pt x="5290337" y="752449"/>
                </a:lnTo>
                <a:lnTo>
                  <a:pt x="5336768" y="748753"/>
                </a:lnTo>
                <a:lnTo>
                  <a:pt x="5397703" y="755078"/>
                </a:lnTo>
                <a:lnTo>
                  <a:pt x="5454294" y="773163"/>
                </a:lnTo>
                <a:lnTo>
                  <a:pt x="5505539" y="801801"/>
                </a:lnTo>
                <a:lnTo>
                  <a:pt x="5550230" y="839749"/>
                </a:lnTo>
                <a:lnTo>
                  <a:pt x="5587123" y="885786"/>
                </a:lnTo>
                <a:lnTo>
                  <a:pt x="5614987" y="938644"/>
                </a:lnTo>
                <a:lnTo>
                  <a:pt x="5632615" y="997064"/>
                </a:lnTo>
                <a:lnTo>
                  <a:pt x="5638762" y="1059853"/>
                </a:lnTo>
                <a:lnTo>
                  <a:pt x="5632615" y="1122641"/>
                </a:lnTo>
                <a:lnTo>
                  <a:pt x="5614987" y="1181074"/>
                </a:lnTo>
                <a:lnTo>
                  <a:pt x="5587123" y="1233919"/>
                </a:lnTo>
                <a:lnTo>
                  <a:pt x="5550230" y="1279956"/>
                </a:lnTo>
                <a:lnTo>
                  <a:pt x="5505539" y="1317904"/>
                </a:lnTo>
                <a:lnTo>
                  <a:pt x="5454294" y="1346542"/>
                </a:lnTo>
                <a:lnTo>
                  <a:pt x="5397703" y="1364627"/>
                </a:lnTo>
                <a:lnTo>
                  <a:pt x="5336743" y="1370952"/>
                </a:lnTo>
                <a:lnTo>
                  <a:pt x="5291912" y="1367497"/>
                </a:lnTo>
                <a:lnTo>
                  <a:pt x="5248618" y="1357363"/>
                </a:lnTo>
                <a:lnTo>
                  <a:pt x="5207647" y="1340993"/>
                </a:lnTo>
                <a:lnTo>
                  <a:pt x="5169560" y="1318768"/>
                </a:lnTo>
                <a:lnTo>
                  <a:pt x="5134978" y="1291107"/>
                </a:lnTo>
                <a:lnTo>
                  <a:pt x="5104689" y="1258608"/>
                </a:lnTo>
                <a:lnTo>
                  <a:pt x="5097856" y="1247762"/>
                </a:lnTo>
                <a:lnTo>
                  <a:pt x="5121275" y="1234440"/>
                </a:lnTo>
                <a:lnTo>
                  <a:pt x="5046459" y="1184300"/>
                </a:lnTo>
                <a:lnTo>
                  <a:pt x="5051260" y="1274254"/>
                </a:lnTo>
                <a:lnTo>
                  <a:pt x="5075745" y="1260335"/>
                </a:lnTo>
                <a:lnTo>
                  <a:pt x="5084254" y="1273848"/>
                </a:lnTo>
                <a:lnTo>
                  <a:pt x="5117033" y="1309116"/>
                </a:lnTo>
                <a:lnTo>
                  <a:pt x="5154422" y="1339202"/>
                </a:lnTo>
                <a:lnTo>
                  <a:pt x="5195659" y="1363421"/>
                </a:lnTo>
                <a:lnTo>
                  <a:pt x="5240096" y="1381328"/>
                </a:lnTo>
                <a:lnTo>
                  <a:pt x="5287073" y="1392466"/>
                </a:lnTo>
                <a:lnTo>
                  <a:pt x="5336705" y="1396441"/>
                </a:lnTo>
                <a:lnTo>
                  <a:pt x="5402491" y="1389672"/>
                </a:lnTo>
                <a:lnTo>
                  <a:pt x="5464048" y="1370101"/>
                </a:lnTo>
                <a:lnTo>
                  <a:pt x="5519725" y="1339088"/>
                </a:lnTo>
                <a:lnTo>
                  <a:pt x="5568213" y="1298016"/>
                </a:lnTo>
                <a:lnTo>
                  <a:pt x="5608205" y="1248244"/>
                </a:lnTo>
                <a:lnTo>
                  <a:pt x="5638406" y="1191120"/>
                </a:lnTo>
                <a:lnTo>
                  <a:pt x="5657532" y="1128001"/>
                </a:lnTo>
                <a:lnTo>
                  <a:pt x="5664238" y="10602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7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5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27305" algn="ct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99695">
                        <a:lnSpc>
                          <a:spcPts val="1995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5240" algn="ct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ts val="195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3175" algn="ct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7795">
                        <a:lnSpc>
                          <a:spcPts val="190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39370" algn="ct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99695">
                        <a:lnSpc>
                          <a:spcPts val="193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6350" algn="ct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76225" algn="r">
                        <a:lnSpc>
                          <a:spcPts val="1995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algn="ct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63525" algn="r">
                        <a:lnSpc>
                          <a:spcPts val="195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L="8890" algn="ct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50825" algn="r">
                        <a:lnSpc>
                          <a:spcPts val="190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8415" algn="ct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25425" algn="r">
                        <a:lnSpc>
                          <a:spcPts val="193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3812244" y="170694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84106" y="170694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98174" y="231823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537096" y="2996701"/>
            <a:ext cx="6223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5" dirty="0">
                <a:latin typeface="Arial"/>
                <a:cs typeface="Arial"/>
              </a:rPr>
              <a:t>-­1.322</a:t>
            </a:r>
            <a:endParaRPr sz="17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798764" y="2674262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758662" y="2674262"/>
            <a:ext cx="6223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5" dirty="0">
                <a:latin typeface="Arial"/>
                <a:cs typeface="Arial"/>
              </a:rPr>
              <a:t>-­0.737</a:t>
            </a:r>
            <a:endParaRPr sz="17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80124" y="4367067"/>
            <a:ext cx="7019290" cy="2361159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50800" marR="17780">
              <a:lnSpc>
                <a:spcPct val="100899"/>
              </a:lnSpc>
              <a:spcBef>
                <a:spcPts val="80"/>
              </a:spcBef>
            </a:pPr>
            <a:r>
              <a:rPr sz="1900" b="1" spc="15" dirty="0">
                <a:latin typeface="Arial"/>
                <a:cs typeface="Arial"/>
              </a:rPr>
              <a:t>Remark</a:t>
            </a:r>
            <a:r>
              <a:rPr sz="1900" spc="15" dirty="0">
                <a:latin typeface="Arial"/>
                <a:cs typeface="Arial"/>
              </a:rPr>
              <a:t>:</a:t>
            </a:r>
            <a:r>
              <a:rPr sz="1900" spc="-160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for</a:t>
            </a:r>
            <a:r>
              <a:rPr sz="1900" spc="40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the</a:t>
            </a:r>
            <a:r>
              <a:rPr sz="1900" spc="-80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calculations,</a:t>
            </a:r>
            <a:r>
              <a:rPr sz="1900" spc="-254" dirty="0">
                <a:latin typeface="Arial"/>
                <a:cs typeface="Arial"/>
              </a:rPr>
              <a:t> </a:t>
            </a:r>
            <a:r>
              <a:rPr sz="1900" spc="-15" dirty="0">
                <a:latin typeface="Arial"/>
                <a:cs typeface="Arial"/>
              </a:rPr>
              <a:t>it</a:t>
            </a:r>
            <a:r>
              <a:rPr sz="1900" spc="45" dirty="0">
                <a:latin typeface="Arial"/>
                <a:cs typeface="Arial"/>
              </a:rPr>
              <a:t> </a:t>
            </a:r>
            <a:r>
              <a:rPr sz="1900" spc="-15" dirty="0">
                <a:latin typeface="Arial"/>
                <a:cs typeface="Arial"/>
              </a:rPr>
              <a:t>is</a:t>
            </a:r>
            <a:r>
              <a:rPr sz="1900" spc="25" dirty="0">
                <a:latin typeface="Arial"/>
                <a:cs typeface="Arial"/>
              </a:rPr>
              <a:t> </a:t>
            </a:r>
            <a:r>
              <a:rPr sz="1900" spc="20" dirty="0">
                <a:latin typeface="Arial"/>
                <a:cs typeface="Arial"/>
              </a:rPr>
              <a:t>convenient</a:t>
            </a:r>
            <a:r>
              <a:rPr sz="1900" spc="-254" dirty="0">
                <a:latin typeface="Arial"/>
                <a:cs typeface="Arial"/>
              </a:rPr>
              <a:t> </a:t>
            </a:r>
            <a:r>
              <a:rPr sz="1900" spc="-20" dirty="0">
                <a:latin typeface="Arial"/>
                <a:cs typeface="Arial"/>
              </a:rPr>
              <a:t>to</a:t>
            </a:r>
            <a:r>
              <a:rPr sz="1900" spc="20" dirty="0">
                <a:latin typeface="Arial"/>
                <a:cs typeface="Arial"/>
              </a:rPr>
              <a:t> </a:t>
            </a:r>
            <a:r>
              <a:rPr sz="1900" spc="25" dirty="0">
                <a:latin typeface="Arial"/>
                <a:cs typeface="Arial"/>
              </a:rPr>
              <a:t>use</a:t>
            </a:r>
            <a:r>
              <a:rPr sz="1900" spc="-8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the</a:t>
            </a:r>
            <a:r>
              <a:rPr sz="1900" spc="15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log</a:t>
            </a:r>
            <a:r>
              <a:rPr sz="1900" spc="-80" dirty="0">
                <a:latin typeface="Arial"/>
                <a:cs typeface="Arial"/>
              </a:rPr>
              <a:t> </a:t>
            </a:r>
            <a:r>
              <a:rPr sz="1900" spc="15" dirty="0">
                <a:latin typeface="Arial"/>
                <a:cs typeface="Arial"/>
              </a:rPr>
              <a:t>of</a:t>
            </a:r>
            <a:r>
              <a:rPr sz="1900" spc="-60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the  </a:t>
            </a:r>
            <a:r>
              <a:rPr sz="1900" spc="5" dirty="0">
                <a:latin typeface="Arial"/>
                <a:cs typeface="Arial"/>
              </a:rPr>
              <a:t>probabilities </a:t>
            </a:r>
            <a:r>
              <a:rPr sz="1900" dirty="0">
                <a:latin typeface="Arial"/>
                <a:cs typeface="Arial"/>
              </a:rPr>
              <a:t>(rather </a:t>
            </a:r>
            <a:r>
              <a:rPr sz="1900" spc="10" dirty="0">
                <a:latin typeface="Arial"/>
                <a:cs typeface="Arial"/>
              </a:rPr>
              <a:t>than </a:t>
            </a:r>
            <a:r>
              <a:rPr sz="1900" dirty="0">
                <a:latin typeface="Arial"/>
                <a:cs typeface="Arial"/>
              </a:rPr>
              <a:t>the </a:t>
            </a:r>
            <a:r>
              <a:rPr sz="1900" spc="5" dirty="0">
                <a:latin typeface="Arial"/>
                <a:cs typeface="Arial"/>
              </a:rPr>
              <a:t>probabilities </a:t>
            </a:r>
            <a:r>
              <a:rPr sz="1900" spc="15" dirty="0">
                <a:latin typeface="Arial"/>
                <a:cs typeface="Arial"/>
              </a:rPr>
              <a:t>themselves). </a:t>
            </a:r>
            <a:r>
              <a:rPr sz="1900" spc="25" dirty="0">
                <a:latin typeface="Arial"/>
                <a:cs typeface="Arial"/>
              </a:rPr>
              <a:t>Indeed,  </a:t>
            </a:r>
            <a:r>
              <a:rPr sz="1900" spc="-5" dirty="0">
                <a:latin typeface="Arial"/>
                <a:cs typeface="Arial"/>
              </a:rPr>
              <a:t>this </a:t>
            </a:r>
            <a:r>
              <a:rPr sz="1900" spc="5" dirty="0">
                <a:latin typeface="Arial"/>
                <a:cs typeface="Arial"/>
              </a:rPr>
              <a:t>allows </a:t>
            </a:r>
            <a:r>
              <a:rPr sz="1900" spc="15" dirty="0">
                <a:latin typeface="Arial"/>
                <a:cs typeface="Arial"/>
              </a:rPr>
              <a:t>us </a:t>
            </a:r>
            <a:r>
              <a:rPr sz="1900" spc="-20" dirty="0">
                <a:latin typeface="Arial"/>
                <a:cs typeface="Arial"/>
              </a:rPr>
              <a:t>to </a:t>
            </a:r>
            <a:r>
              <a:rPr sz="1900" spc="20" dirty="0">
                <a:latin typeface="Arial"/>
                <a:cs typeface="Arial"/>
              </a:rPr>
              <a:t>compute </a:t>
            </a:r>
            <a:r>
              <a:rPr sz="1900" i="1" spc="25" dirty="0">
                <a:latin typeface="Arial"/>
                <a:cs typeface="Arial"/>
              </a:rPr>
              <a:t>sums </a:t>
            </a:r>
            <a:r>
              <a:rPr sz="1900" spc="15" dirty="0">
                <a:latin typeface="Arial"/>
                <a:cs typeface="Arial"/>
              </a:rPr>
              <a:t>instead of </a:t>
            </a:r>
            <a:r>
              <a:rPr sz="1900" i="1" spc="20" dirty="0">
                <a:latin typeface="Arial"/>
                <a:cs typeface="Arial"/>
              </a:rPr>
              <a:t>products</a:t>
            </a:r>
            <a:r>
              <a:rPr sz="1900" spc="20" dirty="0">
                <a:latin typeface="Arial"/>
                <a:cs typeface="Arial"/>
              </a:rPr>
              <a:t>, </a:t>
            </a:r>
            <a:r>
              <a:rPr sz="1900" spc="15" dirty="0">
                <a:latin typeface="Arial"/>
                <a:cs typeface="Arial"/>
              </a:rPr>
              <a:t>which </a:t>
            </a:r>
            <a:r>
              <a:rPr sz="1900" spc="-15" dirty="0">
                <a:latin typeface="Arial"/>
                <a:cs typeface="Arial"/>
              </a:rPr>
              <a:t>is  </a:t>
            </a:r>
            <a:r>
              <a:rPr sz="1900" dirty="0">
                <a:latin typeface="Arial"/>
                <a:cs typeface="Arial"/>
              </a:rPr>
              <a:t>more </a:t>
            </a:r>
            <a:r>
              <a:rPr sz="1900" spc="5" dirty="0">
                <a:latin typeface="Arial"/>
                <a:cs typeface="Arial"/>
              </a:rPr>
              <a:t>efficient </a:t>
            </a:r>
            <a:r>
              <a:rPr sz="1900" spc="25" dirty="0">
                <a:latin typeface="Arial"/>
                <a:cs typeface="Arial"/>
              </a:rPr>
              <a:t>and</a:t>
            </a:r>
            <a:r>
              <a:rPr sz="1900" spc="-245" dirty="0">
                <a:latin typeface="Arial"/>
                <a:cs typeface="Arial"/>
              </a:rPr>
              <a:t> </a:t>
            </a:r>
            <a:r>
              <a:rPr sz="1900" spc="20" dirty="0">
                <a:latin typeface="Arial"/>
                <a:cs typeface="Arial"/>
              </a:rPr>
              <a:t>accurate.</a:t>
            </a:r>
            <a:endParaRPr sz="19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900">
              <a:latin typeface="Arial"/>
              <a:cs typeface="Arial"/>
            </a:endParaRPr>
          </a:p>
          <a:p>
            <a:pPr marL="50800">
              <a:lnSpc>
                <a:spcPct val="100000"/>
              </a:lnSpc>
            </a:pPr>
            <a:r>
              <a:rPr sz="1900" dirty="0">
                <a:latin typeface="Arial"/>
                <a:cs typeface="Arial"/>
              </a:rPr>
              <a:t>We </a:t>
            </a:r>
            <a:r>
              <a:rPr sz="1900" spc="30" dirty="0">
                <a:latin typeface="Arial"/>
                <a:cs typeface="Arial"/>
              </a:rPr>
              <a:t>used </a:t>
            </a:r>
            <a:r>
              <a:rPr sz="1900" spc="10" dirty="0">
                <a:latin typeface="Arial"/>
                <a:cs typeface="Arial"/>
              </a:rPr>
              <a:t>here</a:t>
            </a:r>
            <a:r>
              <a:rPr sz="1900" spc="-290" dirty="0">
                <a:latin typeface="Arial"/>
                <a:cs typeface="Arial"/>
              </a:rPr>
              <a:t> </a:t>
            </a:r>
            <a:r>
              <a:rPr sz="1900" spc="-10">
                <a:latin typeface="Arial"/>
                <a:cs typeface="Arial"/>
              </a:rPr>
              <a:t>log</a:t>
            </a:r>
            <a:r>
              <a:rPr sz="1950" spc="-15" baseline="-17094">
                <a:latin typeface="Arial"/>
                <a:cs typeface="Arial"/>
              </a:rPr>
              <a:t>2</a:t>
            </a:r>
            <a:r>
              <a:rPr sz="1900" spc="-10">
                <a:latin typeface="Arial"/>
                <a:cs typeface="Arial"/>
              </a:rPr>
              <a:t>(p</a:t>
            </a:r>
            <a:r>
              <a:rPr sz="1900" spc="-10" smtClean="0">
                <a:latin typeface="Arial"/>
                <a:cs typeface="Arial"/>
              </a:rPr>
              <a:t>).</a:t>
            </a:r>
            <a:endParaRPr lang="en-US" sz="1900" spc="-10" smtClean="0">
              <a:latin typeface="Arial"/>
              <a:cs typeface="Arial"/>
            </a:endParaRPr>
          </a:p>
          <a:p>
            <a:pPr marL="50800">
              <a:lnSpc>
                <a:spcPct val="100000"/>
              </a:lnSpc>
            </a:pPr>
            <a:endParaRPr lang="en-US" sz="1900" spc="-10">
              <a:latin typeface="Arial"/>
              <a:cs typeface="Arial"/>
            </a:endParaRPr>
          </a:p>
          <a:p>
            <a:pPr marL="50800">
              <a:lnSpc>
                <a:spcPct val="100000"/>
              </a:lnSpc>
            </a:pPr>
            <a:r>
              <a:rPr lang="en-US" sz="1900" spc="-10" smtClean="0">
                <a:latin typeface="Arial"/>
                <a:cs typeface="Arial"/>
              </a:rPr>
              <a:t>We see this again in the Low Density Parity Check algorithm.</a:t>
            </a:r>
            <a:endParaRPr sz="19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13079" y="158750"/>
            <a:ext cx="9652000" cy="7239000"/>
          </a:xfrm>
          <a:custGeom>
            <a:avLst/>
            <a:gdLst/>
            <a:ahLst/>
            <a:cxnLst/>
            <a:rect l="l" t="t" r="r" b="b"/>
            <a:pathLst>
              <a:path w="9652000" h="7239000">
                <a:moveTo>
                  <a:pt x="0" y="0"/>
                </a:moveTo>
                <a:lnTo>
                  <a:pt x="9652000" y="0"/>
                </a:lnTo>
                <a:lnTo>
                  <a:pt x="9652000" y="7239000"/>
                </a:lnTo>
                <a:lnTo>
                  <a:pt x="0" y="7239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291330" y="2614015"/>
            <a:ext cx="1041400" cy="321945"/>
          </a:xfrm>
          <a:custGeom>
            <a:avLst/>
            <a:gdLst/>
            <a:ahLst/>
            <a:cxnLst/>
            <a:rect l="l" t="t" r="r" b="b"/>
            <a:pathLst>
              <a:path w="1041400" h="321944">
                <a:moveTo>
                  <a:pt x="965200" y="268884"/>
                </a:moveTo>
                <a:lnTo>
                  <a:pt x="80530" y="268884"/>
                </a:lnTo>
                <a:lnTo>
                  <a:pt x="80530" y="241300"/>
                </a:lnTo>
                <a:lnTo>
                  <a:pt x="0" y="281584"/>
                </a:lnTo>
                <a:lnTo>
                  <a:pt x="80530" y="321881"/>
                </a:lnTo>
                <a:lnTo>
                  <a:pt x="80530" y="294297"/>
                </a:lnTo>
                <a:lnTo>
                  <a:pt x="965200" y="294297"/>
                </a:lnTo>
                <a:lnTo>
                  <a:pt x="965200" y="268884"/>
                </a:lnTo>
                <a:close/>
              </a:path>
              <a:path w="1041400" h="321944">
                <a:moveTo>
                  <a:pt x="1041400" y="40297"/>
                </a:moveTo>
                <a:lnTo>
                  <a:pt x="960856" y="0"/>
                </a:lnTo>
                <a:lnTo>
                  <a:pt x="960856" y="27584"/>
                </a:lnTo>
                <a:lnTo>
                  <a:pt x="0" y="27584"/>
                </a:lnTo>
                <a:lnTo>
                  <a:pt x="0" y="52997"/>
                </a:lnTo>
                <a:lnTo>
                  <a:pt x="960856" y="52997"/>
                </a:lnTo>
                <a:lnTo>
                  <a:pt x="960856" y="80581"/>
                </a:lnTo>
                <a:lnTo>
                  <a:pt x="1041400" y="4029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18004" y="1829396"/>
            <a:ext cx="5664835" cy="1397000"/>
          </a:xfrm>
          <a:custGeom>
            <a:avLst/>
            <a:gdLst/>
            <a:ahLst/>
            <a:cxnLst/>
            <a:rect l="l" t="t" r="r" b="b"/>
            <a:pathLst>
              <a:path w="5664834" h="1397000">
                <a:moveTo>
                  <a:pt x="697217" y="941717"/>
                </a:moveTo>
                <a:lnTo>
                  <a:pt x="673658" y="894422"/>
                </a:lnTo>
                <a:lnTo>
                  <a:pt x="643178" y="851865"/>
                </a:lnTo>
                <a:lnTo>
                  <a:pt x="606577" y="814527"/>
                </a:lnTo>
                <a:lnTo>
                  <a:pt x="564654" y="782904"/>
                </a:lnTo>
                <a:lnTo>
                  <a:pt x="518172" y="757478"/>
                </a:lnTo>
                <a:lnTo>
                  <a:pt x="467918" y="738746"/>
                </a:lnTo>
                <a:lnTo>
                  <a:pt x="414655" y="727189"/>
                </a:lnTo>
                <a:lnTo>
                  <a:pt x="361010" y="723315"/>
                </a:lnTo>
                <a:lnTo>
                  <a:pt x="358902" y="723341"/>
                </a:lnTo>
                <a:lnTo>
                  <a:pt x="287324" y="730148"/>
                </a:lnTo>
                <a:lnTo>
                  <a:pt x="219849" y="749757"/>
                </a:lnTo>
                <a:lnTo>
                  <a:pt x="158762" y="780757"/>
                </a:lnTo>
                <a:lnTo>
                  <a:pt x="105486" y="821829"/>
                </a:lnTo>
                <a:lnTo>
                  <a:pt x="61493" y="871664"/>
                </a:lnTo>
                <a:lnTo>
                  <a:pt x="28244" y="928954"/>
                </a:lnTo>
                <a:lnTo>
                  <a:pt x="7251" y="992314"/>
                </a:lnTo>
                <a:lnTo>
                  <a:pt x="0" y="1060310"/>
                </a:lnTo>
                <a:lnTo>
                  <a:pt x="7442" y="1128280"/>
                </a:lnTo>
                <a:lnTo>
                  <a:pt x="28600" y="1191552"/>
                </a:lnTo>
                <a:lnTo>
                  <a:pt x="61988" y="1248714"/>
                </a:lnTo>
                <a:lnTo>
                  <a:pt x="106083" y="1298435"/>
                </a:lnTo>
                <a:lnTo>
                  <a:pt x="159435" y="1339380"/>
                </a:lnTo>
                <a:lnTo>
                  <a:pt x="220586" y="1370241"/>
                </a:lnTo>
                <a:lnTo>
                  <a:pt x="288099" y="1389697"/>
                </a:lnTo>
                <a:lnTo>
                  <a:pt x="360972" y="1396377"/>
                </a:lnTo>
                <a:lnTo>
                  <a:pt x="412826" y="1392758"/>
                </a:lnTo>
                <a:lnTo>
                  <a:pt x="464439" y="1381950"/>
                </a:lnTo>
                <a:lnTo>
                  <a:pt x="513321" y="1364386"/>
                </a:lnTo>
                <a:lnTo>
                  <a:pt x="558774" y="1340510"/>
                </a:lnTo>
                <a:lnTo>
                  <a:pt x="601472" y="1309560"/>
                </a:lnTo>
                <a:lnTo>
                  <a:pt x="637616" y="1274330"/>
                </a:lnTo>
                <a:lnTo>
                  <a:pt x="648335" y="1259014"/>
                </a:lnTo>
                <a:lnTo>
                  <a:pt x="672312" y="1273987"/>
                </a:lnTo>
                <a:lnTo>
                  <a:pt x="680796" y="1184300"/>
                </a:lnTo>
                <a:lnTo>
                  <a:pt x="603986" y="1231315"/>
                </a:lnTo>
                <a:lnTo>
                  <a:pt x="626770" y="1245539"/>
                </a:lnTo>
                <a:lnTo>
                  <a:pt x="617969" y="1258112"/>
                </a:lnTo>
                <a:lnTo>
                  <a:pt x="584428" y="1290713"/>
                </a:lnTo>
                <a:lnTo>
                  <a:pt x="546912" y="1318044"/>
                </a:lnTo>
                <a:lnTo>
                  <a:pt x="504685" y="1340497"/>
                </a:lnTo>
                <a:lnTo>
                  <a:pt x="459168" y="1357096"/>
                </a:lnTo>
                <a:lnTo>
                  <a:pt x="411060" y="1367409"/>
                </a:lnTo>
                <a:lnTo>
                  <a:pt x="360248" y="1370965"/>
                </a:lnTo>
                <a:lnTo>
                  <a:pt x="292468" y="1364589"/>
                </a:lnTo>
                <a:lnTo>
                  <a:pt x="229552" y="1346377"/>
                </a:lnTo>
                <a:lnTo>
                  <a:pt x="172669" y="1317599"/>
                </a:lnTo>
                <a:lnTo>
                  <a:pt x="123164" y="1279525"/>
                </a:lnTo>
                <a:lnTo>
                  <a:pt x="82384" y="1233436"/>
                </a:lnTo>
                <a:lnTo>
                  <a:pt x="51650" y="1180655"/>
                </a:lnTo>
                <a:lnTo>
                  <a:pt x="32258" y="1122400"/>
                </a:lnTo>
                <a:lnTo>
                  <a:pt x="25488" y="1059853"/>
                </a:lnTo>
                <a:lnTo>
                  <a:pt x="32258" y="997305"/>
                </a:lnTo>
                <a:lnTo>
                  <a:pt x="51650" y="939063"/>
                </a:lnTo>
                <a:lnTo>
                  <a:pt x="82384" y="886269"/>
                </a:lnTo>
                <a:lnTo>
                  <a:pt x="123164" y="840193"/>
                </a:lnTo>
                <a:lnTo>
                  <a:pt x="172669" y="802106"/>
                </a:lnTo>
                <a:lnTo>
                  <a:pt x="229552" y="773328"/>
                </a:lnTo>
                <a:lnTo>
                  <a:pt x="292468" y="755116"/>
                </a:lnTo>
                <a:lnTo>
                  <a:pt x="360235" y="748741"/>
                </a:lnTo>
                <a:lnTo>
                  <a:pt x="411911" y="752475"/>
                </a:lnTo>
                <a:lnTo>
                  <a:pt x="461594" y="763371"/>
                </a:lnTo>
                <a:lnTo>
                  <a:pt x="508393" y="780948"/>
                </a:lnTo>
                <a:lnTo>
                  <a:pt x="551599" y="804722"/>
                </a:lnTo>
                <a:lnTo>
                  <a:pt x="590473" y="834199"/>
                </a:lnTo>
                <a:lnTo>
                  <a:pt x="624306" y="868895"/>
                </a:lnTo>
                <a:lnTo>
                  <a:pt x="652373" y="908342"/>
                </a:lnTo>
                <a:lnTo>
                  <a:pt x="674446" y="952982"/>
                </a:lnTo>
                <a:lnTo>
                  <a:pt x="697217" y="941717"/>
                </a:lnTo>
                <a:close/>
              </a:path>
              <a:path w="5664834" h="1397000">
                <a:moveTo>
                  <a:pt x="2594660" y="24218"/>
                </a:moveTo>
                <a:lnTo>
                  <a:pt x="2586977" y="0"/>
                </a:lnTo>
                <a:lnTo>
                  <a:pt x="1622361" y="305854"/>
                </a:lnTo>
                <a:lnTo>
                  <a:pt x="1614030" y="279565"/>
                </a:lnTo>
                <a:lnTo>
                  <a:pt x="1549425" y="342303"/>
                </a:lnTo>
                <a:lnTo>
                  <a:pt x="1638363" y="356374"/>
                </a:lnTo>
                <a:lnTo>
                  <a:pt x="1630032" y="330073"/>
                </a:lnTo>
                <a:lnTo>
                  <a:pt x="2594660" y="24218"/>
                </a:lnTo>
                <a:close/>
              </a:path>
              <a:path w="5664834" h="1397000">
                <a:moveTo>
                  <a:pt x="4051325" y="342303"/>
                </a:moveTo>
                <a:lnTo>
                  <a:pt x="3987889" y="278371"/>
                </a:lnTo>
                <a:lnTo>
                  <a:pt x="3979075" y="304507"/>
                </a:lnTo>
                <a:lnTo>
                  <a:pt x="3077476" y="76"/>
                </a:lnTo>
                <a:lnTo>
                  <a:pt x="3069361" y="24142"/>
                </a:lnTo>
                <a:lnTo>
                  <a:pt x="3970947" y="328574"/>
                </a:lnTo>
                <a:lnTo>
                  <a:pt x="3962133" y="354711"/>
                </a:lnTo>
                <a:lnTo>
                  <a:pt x="4051325" y="342303"/>
                </a:lnTo>
                <a:close/>
              </a:path>
              <a:path w="5664834" h="1397000">
                <a:moveTo>
                  <a:pt x="5664238" y="1060272"/>
                </a:moveTo>
                <a:lnTo>
                  <a:pt x="5657685" y="992530"/>
                </a:lnTo>
                <a:lnTo>
                  <a:pt x="5638724" y="929347"/>
                </a:lnTo>
                <a:lnTo>
                  <a:pt x="5608650" y="872147"/>
                </a:lnTo>
                <a:lnTo>
                  <a:pt x="5568772" y="822274"/>
                </a:lnTo>
                <a:lnTo>
                  <a:pt x="5520398" y="781088"/>
                </a:lnTo>
                <a:lnTo>
                  <a:pt x="5464822" y="749947"/>
                </a:lnTo>
                <a:lnTo>
                  <a:pt x="5403354" y="730211"/>
                </a:lnTo>
                <a:lnTo>
                  <a:pt x="5338229" y="723353"/>
                </a:lnTo>
                <a:lnTo>
                  <a:pt x="5335905" y="723328"/>
                </a:lnTo>
                <a:lnTo>
                  <a:pt x="5287327" y="727202"/>
                </a:lnTo>
                <a:lnTo>
                  <a:pt x="5238737" y="738809"/>
                </a:lnTo>
                <a:lnTo>
                  <a:pt x="5192928" y="757631"/>
                </a:lnTo>
                <a:lnTo>
                  <a:pt x="5150599" y="783170"/>
                </a:lnTo>
                <a:lnTo>
                  <a:pt x="5112486" y="814908"/>
                </a:lnTo>
                <a:lnTo>
                  <a:pt x="5079250" y="852322"/>
                </a:lnTo>
                <a:lnTo>
                  <a:pt x="5051628" y="894905"/>
                </a:lnTo>
                <a:lnTo>
                  <a:pt x="5030317" y="942149"/>
                </a:lnTo>
                <a:lnTo>
                  <a:pt x="5053495" y="952550"/>
                </a:lnTo>
                <a:lnTo>
                  <a:pt x="5073497" y="907872"/>
                </a:lnTo>
                <a:lnTo>
                  <a:pt x="5098923" y="868426"/>
                </a:lnTo>
                <a:lnTo>
                  <a:pt x="5129517" y="833780"/>
                </a:lnTo>
                <a:lnTo>
                  <a:pt x="5164607" y="804392"/>
                </a:lnTo>
                <a:lnTo>
                  <a:pt x="5203545" y="780732"/>
                </a:lnTo>
                <a:lnTo>
                  <a:pt x="5245671" y="763270"/>
                </a:lnTo>
                <a:lnTo>
                  <a:pt x="5290337" y="752449"/>
                </a:lnTo>
                <a:lnTo>
                  <a:pt x="5336768" y="748753"/>
                </a:lnTo>
                <a:lnTo>
                  <a:pt x="5397703" y="755078"/>
                </a:lnTo>
                <a:lnTo>
                  <a:pt x="5454294" y="773163"/>
                </a:lnTo>
                <a:lnTo>
                  <a:pt x="5505539" y="801801"/>
                </a:lnTo>
                <a:lnTo>
                  <a:pt x="5550230" y="839749"/>
                </a:lnTo>
                <a:lnTo>
                  <a:pt x="5587123" y="885786"/>
                </a:lnTo>
                <a:lnTo>
                  <a:pt x="5614987" y="938644"/>
                </a:lnTo>
                <a:lnTo>
                  <a:pt x="5632615" y="997064"/>
                </a:lnTo>
                <a:lnTo>
                  <a:pt x="5638762" y="1059853"/>
                </a:lnTo>
                <a:lnTo>
                  <a:pt x="5632615" y="1122641"/>
                </a:lnTo>
                <a:lnTo>
                  <a:pt x="5614987" y="1181074"/>
                </a:lnTo>
                <a:lnTo>
                  <a:pt x="5587123" y="1233919"/>
                </a:lnTo>
                <a:lnTo>
                  <a:pt x="5550230" y="1279956"/>
                </a:lnTo>
                <a:lnTo>
                  <a:pt x="5505539" y="1317904"/>
                </a:lnTo>
                <a:lnTo>
                  <a:pt x="5454294" y="1346542"/>
                </a:lnTo>
                <a:lnTo>
                  <a:pt x="5397703" y="1364627"/>
                </a:lnTo>
                <a:lnTo>
                  <a:pt x="5336743" y="1370952"/>
                </a:lnTo>
                <a:lnTo>
                  <a:pt x="5291912" y="1367497"/>
                </a:lnTo>
                <a:lnTo>
                  <a:pt x="5248618" y="1357363"/>
                </a:lnTo>
                <a:lnTo>
                  <a:pt x="5207647" y="1340993"/>
                </a:lnTo>
                <a:lnTo>
                  <a:pt x="5169560" y="1318768"/>
                </a:lnTo>
                <a:lnTo>
                  <a:pt x="5134978" y="1291107"/>
                </a:lnTo>
                <a:lnTo>
                  <a:pt x="5104689" y="1258608"/>
                </a:lnTo>
                <a:lnTo>
                  <a:pt x="5097856" y="1247762"/>
                </a:lnTo>
                <a:lnTo>
                  <a:pt x="5121275" y="1234440"/>
                </a:lnTo>
                <a:lnTo>
                  <a:pt x="5046459" y="1184300"/>
                </a:lnTo>
                <a:lnTo>
                  <a:pt x="5051260" y="1274254"/>
                </a:lnTo>
                <a:lnTo>
                  <a:pt x="5075745" y="1260335"/>
                </a:lnTo>
                <a:lnTo>
                  <a:pt x="5084254" y="1273848"/>
                </a:lnTo>
                <a:lnTo>
                  <a:pt x="5117033" y="1309116"/>
                </a:lnTo>
                <a:lnTo>
                  <a:pt x="5154422" y="1339202"/>
                </a:lnTo>
                <a:lnTo>
                  <a:pt x="5195659" y="1363421"/>
                </a:lnTo>
                <a:lnTo>
                  <a:pt x="5240096" y="1381328"/>
                </a:lnTo>
                <a:lnTo>
                  <a:pt x="5287073" y="1392466"/>
                </a:lnTo>
                <a:lnTo>
                  <a:pt x="5336705" y="1396441"/>
                </a:lnTo>
                <a:lnTo>
                  <a:pt x="5402491" y="1389672"/>
                </a:lnTo>
                <a:lnTo>
                  <a:pt x="5464048" y="1370101"/>
                </a:lnTo>
                <a:lnTo>
                  <a:pt x="5519725" y="1339088"/>
                </a:lnTo>
                <a:lnTo>
                  <a:pt x="5568213" y="1298016"/>
                </a:lnTo>
                <a:lnTo>
                  <a:pt x="5608205" y="1248244"/>
                </a:lnTo>
                <a:lnTo>
                  <a:pt x="5638406" y="1191120"/>
                </a:lnTo>
                <a:lnTo>
                  <a:pt x="5657532" y="1128001"/>
                </a:lnTo>
                <a:lnTo>
                  <a:pt x="5664238" y="10602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7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5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27305" algn="ct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99695">
                        <a:lnSpc>
                          <a:spcPts val="1995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5240" algn="ct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ts val="195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3175" algn="ct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7795">
                        <a:lnSpc>
                          <a:spcPts val="190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39370" algn="ct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99695">
                        <a:lnSpc>
                          <a:spcPts val="193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6350" algn="ct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76225" algn="r">
                        <a:lnSpc>
                          <a:spcPts val="1995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algn="ct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63525" algn="r">
                        <a:lnSpc>
                          <a:spcPts val="195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L="8890" algn="ct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50825" algn="r">
                        <a:lnSpc>
                          <a:spcPts val="190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8415" algn="ct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25425" algn="r">
                        <a:lnSpc>
                          <a:spcPts val="193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3812244" y="170694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84106" y="1706945"/>
            <a:ext cx="1183698" cy="2744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>
                <a:latin typeface="Arial"/>
                <a:cs typeface="Arial"/>
              </a:rPr>
              <a:t>-</a:t>
            </a:r>
            <a:r>
              <a:rPr sz="1700" spc="-254">
                <a:latin typeface="Arial"/>
                <a:cs typeface="Arial"/>
              </a:rPr>
              <a:t>­</a:t>
            </a:r>
            <a:r>
              <a:rPr sz="1700" spc="-5" smtClean="0">
                <a:latin typeface="Arial"/>
                <a:cs typeface="Arial"/>
              </a:rPr>
              <a:t>1</a:t>
            </a:r>
            <a:r>
              <a:rPr lang="en-US" sz="1700" spc="-5" smtClean="0">
                <a:latin typeface="Arial"/>
                <a:cs typeface="Arial"/>
              </a:rPr>
              <a:t> = ln(0.5)</a:t>
            </a:r>
            <a:endParaRPr sz="17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98174" y="231823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537096" y="2996701"/>
            <a:ext cx="6223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5" dirty="0">
                <a:latin typeface="Arial"/>
                <a:cs typeface="Arial"/>
              </a:rPr>
              <a:t>-­1.322</a:t>
            </a:r>
            <a:endParaRPr sz="17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798764" y="2674262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837997" y="4112531"/>
            <a:ext cx="21971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25" dirty="0">
                <a:solidFill>
                  <a:srgbClr val="99070E"/>
                </a:solidFill>
                <a:latin typeface="Courier New"/>
                <a:cs typeface="Courier New"/>
              </a:rPr>
              <a:t>G</a:t>
            </a:r>
            <a:r>
              <a:rPr sz="3200" b="1" spc="-25" dirty="0">
                <a:solidFill>
                  <a:srgbClr val="333399"/>
                </a:solidFill>
                <a:latin typeface="Courier New"/>
                <a:cs typeface="Courier New"/>
              </a:rPr>
              <a:t>GCACTGAA</a:t>
            </a:r>
            <a:endParaRPr sz="320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672774" y="5092554"/>
            <a:ext cx="27432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700" spc="-10" dirty="0">
                <a:latin typeface="Arial"/>
                <a:cs typeface="Arial"/>
              </a:rPr>
              <a:t>p</a:t>
            </a:r>
            <a:r>
              <a:rPr sz="1650" spc="-15" baseline="-15151" dirty="0">
                <a:latin typeface="Arial"/>
                <a:cs typeface="Arial"/>
              </a:rPr>
              <a:t>H</a:t>
            </a:r>
            <a:r>
              <a:rPr sz="1700" spc="-10" dirty="0">
                <a:latin typeface="Arial"/>
                <a:cs typeface="Arial"/>
              </a:rPr>
              <a:t>(G,1) </a:t>
            </a:r>
            <a:r>
              <a:rPr sz="1700" spc="-5" dirty="0">
                <a:latin typeface="Arial"/>
                <a:cs typeface="Arial"/>
              </a:rPr>
              <a:t>= </a:t>
            </a:r>
            <a:r>
              <a:rPr sz="1700" spc="-180" dirty="0">
                <a:latin typeface="Arial"/>
                <a:cs typeface="Arial"/>
              </a:rPr>
              <a:t>-­1 </a:t>
            </a:r>
            <a:r>
              <a:rPr sz="1700" spc="-95" dirty="0">
                <a:latin typeface="Arial"/>
                <a:cs typeface="Arial"/>
              </a:rPr>
              <a:t>-­1.737 </a:t>
            </a:r>
            <a:r>
              <a:rPr sz="1700" spc="-5" dirty="0">
                <a:latin typeface="Arial"/>
                <a:cs typeface="Arial"/>
              </a:rPr>
              <a:t>=</a:t>
            </a:r>
            <a:r>
              <a:rPr sz="1700" spc="-55" dirty="0">
                <a:latin typeface="Arial"/>
                <a:cs typeface="Arial"/>
              </a:rPr>
              <a:t> </a:t>
            </a:r>
            <a:r>
              <a:rPr sz="1700" spc="-105" dirty="0">
                <a:latin typeface="Arial"/>
                <a:cs typeface="Arial"/>
              </a:rPr>
              <a:t>-­2.737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672774" y="5969238"/>
            <a:ext cx="27178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700" spc="-15" dirty="0">
                <a:latin typeface="Arial"/>
                <a:cs typeface="Arial"/>
              </a:rPr>
              <a:t>p</a:t>
            </a:r>
            <a:r>
              <a:rPr sz="1650" spc="-22" baseline="-15151" dirty="0">
                <a:latin typeface="Arial"/>
                <a:cs typeface="Arial"/>
              </a:rPr>
              <a:t>L</a:t>
            </a:r>
            <a:r>
              <a:rPr sz="1700" spc="-15" dirty="0">
                <a:latin typeface="Arial"/>
                <a:cs typeface="Arial"/>
              </a:rPr>
              <a:t>(G,1) </a:t>
            </a:r>
            <a:r>
              <a:rPr sz="1700" spc="-5" dirty="0">
                <a:latin typeface="Arial"/>
                <a:cs typeface="Arial"/>
              </a:rPr>
              <a:t>= </a:t>
            </a:r>
            <a:r>
              <a:rPr sz="1700" spc="-180" dirty="0">
                <a:latin typeface="Arial"/>
                <a:cs typeface="Arial"/>
              </a:rPr>
              <a:t>-­1 </a:t>
            </a:r>
            <a:r>
              <a:rPr sz="1700" spc="-95" dirty="0">
                <a:latin typeface="Arial"/>
                <a:cs typeface="Arial"/>
              </a:rPr>
              <a:t>-­2.322 </a:t>
            </a:r>
            <a:r>
              <a:rPr sz="1700" spc="-5" dirty="0">
                <a:latin typeface="Arial"/>
                <a:cs typeface="Arial"/>
              </a:rPr>
              <a:t>=</a:t>
            </a:r>
            <a:r>
              <a:rPr sz="1700" spc="-35" dirty="0">
                <a:latin typeface="Arial"/>
                <a:cs typeface="Arial"/>
              </a:rPr>
              <a:t> </a:t>
            </a:r>
            <a:r>
              <a:rPr sz="1700" spc="-105" dirty="0">
                <a:latin typeface="Arial"/>
                <a:cs typeface="Arial"/>
              </a:rPr>
              <a:t>-­3.322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67972" y="5011945"/>
            <a:ext cx="3458210" cy="551815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 marR="30480">
              <a:lnSpc>
                <a:spcPct val="103000"/>
              </a:lnSpc>
              <a:spcBef>
                <a:spcPts val="40"/>
              </a:spcBef>
            </a:pP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15" dirty="0">
                <a:latin typeface="Arial"/>
                <a:cs typeface="Arial"/>
              </a:rPr>
              <a:t>(in </a:t>
            </a:r>
            <a:r>
              <a:rPr sz="1700" spc="-20" dirty="0">
                <a:latin typeface="Arial"/>
                <a:cs typeface="Arial"/>
              </a:rPr>
              <a:t>log</a:t>
            </a:r>
            <a:r>
              <a:rPr sz="1650" spc="-30" baseline="-15151" dirty="0">
                <a:latin typeface="Arial"/>
                <a:cs typeface="Arial"/>
              </a:rPr>
              <a:t>2</a:t>
            </a:r>
            <a:r>
              <a:rPr sz="1700" spc="-20" dirty="0">
                <a:latin typeface="Arial"/>
                <a:cs typeface="Arial"/>
              </a:rPr>
              <a:t>) that </a:t>
            </a:r>
            <a:r>
              <a:rPr sz="1700" spc="-5" dirty="0">
                <a:solidFill>
                  <a:srgbClr val="99070E"/>
                </a:solidFill>
                <a:latin typeface="Arial"/>
                <a:cs typeface="Arial"/>
              </a:rPr>
              <a:t>G </a:t>
            </a:r>
            <a:r>
              <a:rPr sz="1700" spc="-30" dirty="0">
                <a:latin typeface="Arial"/>
                <a:cs typeface="Arial"/>
              </a:rPr>
              <a:t>at the  </a:t>
            </a:r>
            <a:r>
              <a:rPr sz="1700" spc="20" dirty="0">
                <a:latin typeface="Arial"/>
                <a:cs typeface="Arial"/>
              </a:rPr>
              <a:t>first </a:t>
            </a:r>
            <a:r>
              <a:rPr sz="1700" spc="-10" dirty="0">
                <a:latin typeface="Arial"/>
                <a:cs typeface="Arial"/>
              </a:rPr>
              <a:t>position </a:t>
            </a:r>
            <a:r>
              <a:rPr sz="1700" spc="-30" dirty="0">
                <a:latin typeface="Arial"/>
                <a:cs typeface="Arial"/>
              </a:rPr>
              <a:t>was </a:t>
            </a:r>
            <a:r>
              <a:rPr sz="1700" spc="-10" dirty="0">
                <a:latin typeface="Arial"/>
                <a:cs typeface="Arial"/>
              </a:rPr>
              <a:t>emitted </a:t>
            </a:r>
            <a:r>
              <a:rPr sz="1700" spc="-30" dirty="0">
                <a:latin typeface="Arial"/>
                <a:cs typeface="Arial"/>
              </a:rPr>
              <a:t>by </a:t>
            </a:r>
            <a:r>
              <a:rPr sz="1700" spc="5" dirty="0">
                <a:latin typeface="Arial"/>
                <a:cs typeface="Arial"/>
              </a:rPr>
              <a:t>state</a:t>
            </a:r>
            <a:r>
              <a:rPr sz="1700" spc="-75" dirty="0">
                <a:latin typeface="Arial"/>
                <a:cs typeface="Arial"/>
              </a:rPr>
              <a:t> </a:t>
            </a:r>
            <a:r>
              <a:rPr sz="1700" b="1" spc="-5" dirty="0">
                <a:latin typeface="Arial"/>
                <a:cs typeface="Arial"/>
              </a:rPr>
              <a:t>H</a:t>
            </a:r>
            <a:endParaRPr sz="17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67972" y="5848270"/>
            <a:ext cx="3434079" cy="551815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 marR="30480">
              <a:lnSpc>
                <a:spcPct val="103000"/>
              </a:lnSpc>
              <a:spcBef>
                <a:spcPts val="40"/>
              </a:spcBef>
            </a:pP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15" dirty="0">
                <a:latin typeface="Arial"/>
                <a:cs typeface="Arial"/>
              </a:rPr>
              <a:t>(in </a:t>
            </a:r>
            <a:r>
              <a:rPr sz="1700" spc="-20" dirty="0">
                <a:latin typeface="Arial"/>
                <a:cs typeface="Arial"/>
              </a:rPr>
              <a:t>log</a:t>
            </a:r>
            <a:r>
              <a:rPr sz="1650" spc="-30" baseline="-15151" dirty="0">
                <a:latin typeface="Arial"/>
                <a:cs typeface="Arial"/>
              </a:rPr>
              <a:t>2</a:t>
            </a:r>
            <a:r>
              <a:rPr sz="1700" spc="-20" dirty="0">
                <a:latin typeface="Arial"/>
                <a:cs typeface="Arial"/>
              </a:rPr>
              <a:t>) that </a:t>
            </a:r>
            <a:r>
              <a:rPr sz="1700" spc="-5" dirty="0">
                <a:solidFill>
                  <a:srgbClr val="99070E"/>
                </a:solidFill>
                <a:latin typeface="Arial"/>
                <a:cs typeface="Arial"/>
              </a:rPr>
              <a:t>G </a:t>
            </a:r>
            <a:r>
              <a:rPr sz="1700" spc="-30" dirty="0">
                <a:latin typeface="Arial"/>
                <a:cs typeface="Arial"/>
              </a:rPr>
              <a:t>at the  </a:t>
            </a:r>
            <a:r>
              <a:rPr sz="1700" spc="20" dirty="0">
                <a:latin typeface="Arial"/>
                <a:cs typeface="Arial"/>
              </a:rPr>
              <a:t>first </a:t>
            </a:r>
            <a:r>
              <a:rPr sz="1700" spc="-10" dirty="0">
                <a:latin typeface="Arial"/>
                <a:cs typeface="Arial"/>
              </a:rPr>
              <a:t>position </a:t>
            </a:r>
            <a:r>
              <a:rPr sz="1700" spc="-30" dirty="0">
                <a:latin typeface="Arial"/>
                <a:cs typeface="Arial"/>
              </a:rPr>
              <a:t>was </a:t>
            </a:r>
            <a:r>
              <a:rPr sz="1700" spc="-10" dirty="0">
                <a:latin typeface="Arial"/>
                <a:cs typeface="Arial"/>
              </a:rPr>
              <a:t>emitted </a:t>
            </a:r>
            <a:r>
              <a:rPr sz="1700" spc="-30" dirty="0">
                <a:latin typeface="Arial"/>
                <a:cs typeface="Arial"/>
              </a:rPr>
              <a:t>by </a:t>
            </a:r>
            <a:r>
              <a:rPr sz="1700" spc="5" dirty="0">
                <a:latin typeface="Arial"/>
                <a:cs typeface="Arial"/>
              </a:rPr>
              <a:t>state</a:t>
            </a:r>
            <a:r>
              <a:rPr sz="1700" spc="-75" dirty="0">
                <a:latin typeface="Arial"/>
                <a:cs typeface="Arial"/>
              </a:rPr>
              <a:t> </a:t>
            </a:r>
            <a:r>
              <a:rPr sz="1700" b="1" spc="-5" dirty="0">
                <a:latin typeface="Arial"/>
                <a:cs typeface="Arial"/>
              </a:rPr>
              <a:t>L</a:t>
            </a:r>
            <a:endParaRPr sz="17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758662" y="2674262"/>
            <a:ext cx="6223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5" dirty="0">
                <a:latin typeface="Arial"/>
                <a:cs typeface="Arial"/>
              </a:rPr>
              <a:t>-­0.737</a:t>
            </a:r>
            <a:endParaRPr sz="170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13079" y="158750"/>
            <a:ext cx="9652000" cy="7239000"/>
          </a:xfrm>
          <a:custGeom>
            <a:avLst/>
            <a:gdLst/>
            <a:ahLst/>
            <a:cxnLst/>
            <a:rect l="l" t="t" r="r" b="b"/>
            <a:pathLst>
              <a:path w="9652000" h="7239000">
                <a:moveTo>
                  <a:pt x="0" y="0"/>
                </a:moveTo>
                <a:lnTo>
                  <a:pt x="9652000" y="0"/>
                </a:lnTo>
                <a:lnTo>
                  <a:pt x="9652000" y="7239000"/>
                </a:lnTo>
                <a:lnTo>
                  <a:pt x="0" y="7239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735171" y="402314"/>
            <a:ext cx="9223058" cy="496627"/>
          </a:xfrm>
        </p:spPr>
        <p:txBody>
          <a:bodyPr/>
          <a:lstStyle/>
          <a:p>
            <a:pPr algn="ctr"/>
            <a:r>
              <a:rPr lang="en-US" smtClean="0"/>
              <a:t>(Hidden) States vs. (Observed) Outputs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291330" y="2614015"/>
            <a:ext cx="1041400" cy="321945"/>
          </a:xfrm>
          <a:custGeom>
            <a:avLst/>
            <a:gdLst/>
            <a:ahLst/>
            <a:cxnLst/>
            <a:rect l="l" t="t" r="r" b="b"/>
            <a:pathLst>
              <a:path w="1041400" h="321944">
                <a:moveTo>
                  <a:pt x="965200" y="268884"/>
                </a:moveTo>
                <a:lnTo>
                  <a:pt x="80530" y="268884"/>
                </a:lnTo>
                <a:lnTo>
                  <a:pt x="80530" y="241300"/>
                </a:lnTo>
                <a:lnTo>
                  <a:pt x="0" y="281584"/>
                </a:lnTo>
                <a:lnTo>
                  <a:pt x="80530" y="321881"/>
                </a:lnTo>
                <a:lnTo>
                  <a:pt x="80530" y="294297"/>
                </a:lnTo>
                <a:lnTo>
                  <a:pt x="965200" y="294297"/>
                </a:lnTo>
                <a:lnTo>
                  <a:pt x="965200" y="268884"/>
                </a:lnTo>
                <a:close/>
              </a:path>
              <a:path w="1041400" h="321944">
                <a:moveTo>
                  <a:pt x="1041400" y="40297"/>
                </a:moveTo>
                <a:lnTo>
                  <a:pt x="960856" y="0"/>
                </a:lnTo>
                <a:lnTo>
                  <a:pt x="960856" y="27584"/>
                </a:lnTo>
                <a:lnTo>
                  <a:pt x="0" y="27584"/>
                </a:lnTo>
                <a:lnTo>
                  <a:pt x="0" y="52997"/>
                </a:lnTo>
                <a:lnTo>
                  <a:pt x="960856" y="52997"/>
                </a:lnTo>
                <a:lnTo>
                  <a:pt x="960856" y="80581"/>
                </a:lnTo>
                <a:lnTo>
                  <a:pt x="1041400" y="4029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373879" y="1365249"/>
            <a:ext cx="889000" cy="406400"/>
          </a:xfrm>
          <a:prstGeom prst="rect">
            <a:avLst/>
          </a:prstGeom>
          <a:solidFill>
            <a:srgbClr val="BBE0E3"/>
          </a:solidFill>
          <a:ln w="12704">
            <a:solidFill>
              <a:srgbClr val="000000"/>
            </a:solidFill>
          </a:ln>
        </p:spPr>
        <p:txBody>
          <a:bodyPr vert="horz" wrap="square" lIns="0" tIns="40005" rIns="0" bIns="0" rtlCol="0">
            <a:spAutoFit/>
          </a:bodyPr>
          <a:lstStyle/>
          <a:p>
            <a:pPr marL="159385">
              <a:lnSpc>
                <a:spcPct val="100000"/>
              </a:lnSpc>
              <a:spcBef>
                <a:spcPts val="315"/>
              </a:spcBef>
            </a:pPr>
            <a:r>
              <a:rPr sz="1900" b="1" spc="-5" dirty="0">
                <a:latin typeface="Arial"/>
                <a:cs typeface="Arial"/>
              </a:rPr>
              <a:t>Start</a:t>
            </a:r>
            <a:endParaRPr sz="19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018004" y="1829396"/>
            <a:ext cx="5664835" cy="1397000"/>
          </a:xfrm>
          <a:custGeom>
            <a:avLst/>
            <a:gdLst/>
            <a:ahLst/>
            <a:cxnLst/>
            <a:rect l="l" t="t" r="r" b="b"/>
            <a:pathLst>
              <a:path w="5664834" h="1397000">
                <a:moveTo>
                  <a:pt x="697217" y="941717"/>
                </a:moveTo>
                <a:lnTo>
                  <a:pt x="673658" y="894422"/>
                </a:lnTo>
                <a:lnTo>
                  <a:pt x="643178" y="851865"/>
                </a:lnTo>
                <a:lnTo>
                  <a:pt x="606577" y="814527"/>
                </a:lnTo>
                <a:lnTo>
                  <a:pt x="564654" y="782904"/>
                </a:lnTo>
                <a:lnTo>
                  <a:pt x="518172" y="757478"/>
                </a:lnTo>
                <a:lnTo>
                  <a:pt x="467918" y="738746"/>
                </a:lnTo>
                <a:lnTo>
                  <a:pt x="414655" y="727189"/>
                </a:lnTo>
                <a:lnTo>
                  <a:pt x="361010" y="723315"/>
                </a:lnTo>
                <a:lnTo>
                  <a:pt x="358902" y="723341"/>
                </a:lnTo>
                <a:lnTo>
                  <a:pt x="287324" y="730148"/>
                </a:lnTo>
                <a:lnTo>
                  <a:pt x="219849" y="749757"/>
                </a:lnTo>
                <a:lnTo>
                  <a:pt x="158762" y="780757"/>
                </a:lnTo>
                <a:lnTo>
                  <a:pt x="105486" y="821829"/>
                </a:lnTo>
                <a:lnTo>
                  <a:pt x="61493" y="871664"/>
                </a:lnTo>
                <a:lnTo>
                  <a:pt x="28244" y="928954"/>
                </a:lnTo>
                <a:lnTo>
                  <a:pt x="7251" y="992314"/>
                </a:lnTo>
                <a:lnTo>
                  <a:pt x="0" y="1060310"/>
                </a:lnTo>
                <a:lnTo>
                  <a:pt x="7442" y="1128280"/>
                </a:lnTo>
                <a:lnTo>
                  <a:pt x="28600" y="1191552"/>
                </a:lnTo>
                <a:lnTo>
                  <a:pt x="61988" y="1248714"/>
                </a:lnTo>
                <a:lnTo>
                  <a:pt x="106083" y="1298435"/>
                </a:lnTo>
                <a:lnTo>
                  <a:pt x="159435" y="1339380"/>
                </a:lnTo>
                <a:lnTo>
                  <a:pt x="220586" y="1370241"/>
                </a:lnTo>
                <a:lnTo>
                  <a:pt x="288099" y="1389697"/>
                </a:lnTo>
                <a:lnTo>
                  <a:pt x="360972" y="1396377"/>
                </a:lnTo>
                <a:lnTo>
                  <a:pt x="412826" y="1392758"/>
                </a:lnTo>
                <a:lnTo>
                  <a:pt x="464439" y="1381950"/>
                </a:lnTo>
                <a:lnTo>
                  <a:pt x="513321" y="1364386"/>
                </a:lnTo>
                <a:lnTo>
                  <a:pt x="558774" y="1340510"/>
                </a:lnTo>
                <a:lnTo>
                  <a:pt x="601472" y="1309560"/>
                </a:lnTo>
                <a:lnTo>
                  <a:pt x="637616" y="1274330"/>
                </a:lnTo>
                <a:lnTo>
                  <a:pt x="648335" y="1259014"/>
                </a:lnTo>
                <a:lnTo>
                  <a:pt x="672312" y="1273987"/>
                </a:lnTo>
                <a:lnTo>
                  <a:pt x="680796" y="1184300"/>
                </a:lnTo>
                <a:lnTo>
                  <a:pt x="603986" y="1231315"/>
                </a:lnTo>
                <a:lnTo>
                  <a:pt x="626770" y="1245539"/>
                </a:lnTo>
                <a:lnTo>
                  <a:pt x="617969" y="1258112"/>
                </a:lnTo>
                <a:lnTo>
                  <a:pt x="584428" y="1290713"/>
                </a:lnTo>
                <a:lnTo>
                  <a:pt x="546912" y="1318044"/>
                </a:lnTo>
                <a:lnTo>
                  <a:pt x="504685" y="1340497"/>
                </a:lnTo>
                <a:lnTo>
                  <a:pt x="459168" y="1357096"/>
                </a:lnTo>
                <a:lnTo>
                  <a:pt x="411060" y="1367409"/>
                </a:lnTo>
                <a:lnTo>
                  <a:pt x="360248" y="1370965"/>
                </a:lnTo>
                <a:lnTo>
                  <a:pt x="292468" y="1364589"/>
                </a:lnTo>
                <a:lnTo>
                  <a:pt x="229552" y="1346377"/>
                </a:lnTo>
                <a:lnTo>
                  <a:pt x="172669" y="1317599"/>
                </a:lnTo>
                <a:lnTo>
                  <a:pt x="123164" y="1279525"/>
                </a:lnTo>
                <a:lnTo>
                  <a:pt x="82384" y="1233436"/>
                </a:lnTo>
                <a:lnTo>
                  <a:pt x="51650" y="1180655"/>
                </a:lnTo>
                <a:lnTo>
                  <a:pt x="32258" y="1122400"/>
                </a:lnTo>
                <a:lnTo>
                  <a:pt x="25488" y="1059853"/>
                </a:lnTo>
                <a:lnTo>
                  <a:pt x="32258" y="997305"/>
                </a:lnTo>
                <a:lnTo>
                  <a:pt x="51650" y="939063"/>
                </a:lnTo>
                <a:lnTo>
                  <a:pt x="82384" y="886269"/>
                </a:lnTo>
                <a:lnTo>
                  <a:pt x="123164" y="840193"/>
                </a:lnTo>
                <a:lnTo>
                  <a:pt x="172669" y="802106"/>
                </a:lnTo>
                <a:lnTo>
                  <a:pt x="229552" y="773328"/>
                </a:lnTo>
                <a:lnTo>
                  <a:pt x="292468" y="755116"/>
                </a:lnTo>
                <a:lnTo>
                  <a:pt x="360235" y="748741"/>
                </a:lnTo>
                <a:lnTo>
                  <a:pt x="411911" y="752475"/>
                </a:lnTo>
                <a:lnTo>
                  <a:pt x="461594" y="763371"/>
                </a:lnTo>
                <a:lnTo>
                  <a:pt x="508393" y="780948"/>
                </a:lnTo>
                <a:lnTo>
                  <a:pt x="551599" y="804722"/>
                </a:lnTo>
                <a:lnTo>
                  <a:pt x="590473" y="834199"/>
                </a:lnTo>
                <a:lnTo>
                  <a:pt x="624306" y="868895"/>
                </a:lnTo>
                <a:lnTo>
                  <a:pt x="652373" y="908342"/>
                </a:lnTo>
                <a:lnTo>
                  <a:pt x="674446" y="952982"/>
                </a:lnTo>
                <a:lnTo>
                  <a:pt x="697217" y="941717"/>
                </a:lnTo>
                <a:close/>
              </a:path>
              <a:path w="5664834" h="1397000">
                <a:moveTo>
                  <a:pt x="2594660" y="24218"/>
                </a:moveTo>
                <a:lnTo>
                  <a:pt x="2586977" y="0"/>
                </a:lnTo>
                <a:lnTo>
                  <a:pt x="1622361" y="305854"/>
                </a:lnTo>
                <a:lnTo>
                  <a:pt x="1614030" y="279565"/>
                </a:lnTo>
                <a:lnTo>
                  <a:pt x="1549425" y="342303"/>
                </a:lnTo>
                <a:lnTo>
                  <a:pt x="1638363" y="356374"/>
                </a:lnTo>
                <a:lnTo>
                  <a:pt x="1630032" y="330073"/>
                </a:lnTo>
                <a:lnTo>
                  <a:pt x="2594660" y="24218"/>
                </a:lnTo>
                <a:close/>
              </a:path>
              <a:path w="5664834" h="1397000">
                <a:moveTo>
                  <a:pt x="4051325" y="342303"/>
                </a:moveTo>
                <a:lnTo>
                  <a:pt x="3987889" y="278371"/>
                </a:lnTo>
                <a:lnTo>
                  <a:pt x="3979075" y="304507"/>
                </a:lnTo>
                <a:lnTo>
                  <a:pt x="3077476" y="76"/>
                </a:lnTo>
                <a:lnTo>
                  <a:pt x="3069361" y="24142"/>
                </a:lnTo>
                <a:lnTo>
                  <a:pt x="3970947" y="328574"/>
                </a:lnTo>
                <a:lnTo>
                  <a:pt x="3962133" y="354711"/>
                </a:lnTo>
                <a:lnTo>
                  <a:pt x="4051325" y="342303"/>
                </a:lnTo>
                <a:close/>
              </a:path>
              <a:path w="5664834" h="1397000">
                <a:moveTo>
                  <a:pt x="5664238" y="1060272"/>
                </a:moveTo>
                <a:lnTo>
                  <a:pt x="5657685" y="992530"/>
                </a:lnTo>
                <a:lnTo>
                  <a:pt x="5638724" y="929347"/>
                </a:lnTo>
                <a:lnTo>
                  <a:pt x="5608650" y="872147"/>
                </a:lnTo>
                <a:lnTo>
                  <a:pt x="5568772" y="822274"/>
                </a:lnTo>
                <a:lnTo>
                  <a:pt x="5520398" y="781088"/>
                </a:lnTo>
                <a:lnTo>
                  <a:pt x="5464822" y="749947"/>
                </a:lnTo>
                <a:lnTo>
                  <a:pt x="5403354" y="730211"/>
                </a:lnTo>
                <a:lnTo>
                  <a:pt x="5338229" y="723353"/>
                </a:lnTo>
                <a:lnTo>
                  <a:pt x="5335905" y="723328"/>
                </a:lnTo>
                <a:lnTo>
                  <a:pt x="5287327" y="727202"/>
                </a:lnTo>
                <a:lnTo>
                  <a:pt x="5238737" y="738809"/>
                </a:lnTo>
                <a:lnTo>
                  <a:pt x="5192928" y="757631"/>
                </a:lnTo>
                <a:lnTo>
                  <a:pt x="5150599" y="783170"/>
                </a:lnTo>
                <a:lnTo>
                  <a:pt x="5112486" y="814908"/>
                </a:lnTo>
                <a:lnTo>
                  <a:pt x="5079250" y="852322"/>
                </a:lnTo>
                <a:lnTo>
                  <a:pt x="5051628" y="894905"/>
                </a:lnTo>
                <a:lnTo>
                  <a:pt x="5030317" y="942149"/>
                </a:lnTo>
                <a:lnTo>
                  <a:pt x="5053495" y="952550"/>
                </a:lnTo>
                <a:lnTo>
                  <a:pt x="5073497" y="907872"/>
                </a:lnTo>
                <a:lnTo>
                  <a:pt x="5098923" y="868426"/>
                </a:lnTo>
                <a:lnTo>
                  <a:pt x="5129517" y="833780"/>
                </a:lnTo>
                <a:lnTo>
                  <a:pt x="5164607" y="804392"/>
                </a:lnTo>
                <a:lnTo>
                  <a:pt x="5203545" y="780732"/>
                </a:lnTo>
                <a:lnTo>
                  <a:pt x="5245671" y="763270"/>
                </a:lnTo>
                <a:lnTo>
                  <a:pt x="5290337" y="752449"/>
                </a:lnTo>
                <a:lnTo>
                  <a:pt x="5336768" y="748753"/>
                </a:lnTo>
                <a:lnTo>
                  <a:pt x="5397703" y="755078"/>
                </a:lnTo>
                <a:lnTo>
                  <a:pt x="5454294" y="773163"/>
                </a:lnTo>
                <a:lnTo>
                  <a:pt x="5505539" y="801801"/>
                </a:lnTo>
                <a:lnTo>
                  <a:pt x="5550230" y="839749"/>
                </a:lnTo>
                <a:lnTo>
                  <a:pt x="5587123" y="885786"/>
                </a:lnTo>
                <a:lnTo>
                  <a:pt x="5614987" y="938644"/>
                </a:lnTo>
                <a:lnTo>
                  <a:pt x="5632615" y="997064"/>
                </a:lnTo>
                <a:lnTo>
                  <a:pt x="5638762" y="1059853"/>
                </a:lnTo>
                <a:lnTo>
                  <a:pt x="5632615" y="1122641"/>
                </a:lnTo>
                <a:lnTo>
                  <a:pt x="5614987" y="1181074"/>
                </a:lnTo>
                <a:lnTo>
                  <a:pt x="5587123" y="1233919"/>
                </a:lnTo>
                <a:lnTo>
                  <a:pt x="5550230" y="1279956"/>
                </a:lnTo>
                <a:lnTo>
                  <a:pt x="5505539" y="1317904"/>
                </a:lnTo>
                <a:lnTo>
                  <a:pt x="5454294" y="1346542"/>
                </a:lnTo>
                <a:lnTo>
                  <a:pt x="5397703" y="1364627"/>
                </a:lnTo>
                <a:lnTo>
                  <a:pt x="5336743" y="1370952"/>
                </a:lnTo>
                <a:lnTo>
                  <a:pt x="5291912" y="1367497"/>
                </a:lnTo>
                <a:lnTo>
                  <a:pt x="5248618" y="1357363"/>
                </a:lnTo>
                <a:lnTo>
                  <a:pt x="5207647" y="1340993"/>
                </a:lnTo>
                <a:lnTo>
                  <a:pt x="5169560" y="1318768"/>
                </a:lnTo>
                <a:lnTo>
                  <a:pt x="5134978" y="1291107"/>
                </a:lnTo>
                <a:lnTo>
                  <a:pt x="5104689" y="1258608"/>
                </a:lnTo>
                <a:lnTo>
                  <a:pt x="5097856" y="1247762"/>
                </a:lnTo>
                <a:lnTo>
                  <a:pt x="5121275" y="1234440"/>
                </a:lnTo>
                <a:lnTo>
                  <a:pt x="5046459" y="1184300"/>
                </a:lnTo>
                <a:lnTo>
                  <a:pt x="5051260" y="1274254"/>
                </a:lnTo>
                <a:lnTo>
                  <a:pt x="5075745" y="1260335"/>
                </a:lnTo>
                <a:lnTo>
                  <a:pt x="5084254" y="1273848"/>
                </a:lnTo>
                <a:lnTo>
                  <a:pt x="5117033" y="1309116"/>
                </a:lnTo>
                <a:lnTo>
                  <a:pt x="5154422" y="1339202"/>
                </a:lnTo>
                <a:lnTo>
                  <a:pt x="5195659" y="1363421"/>
                </a:lnTo>
                <a:lnTo>
                  <a:pt x="5240096" y="1381328"/>
                </a:lnTo>
                <a:lnTo>
                  <a:pt x="5287073" y="1392466"/>
                </a:lnTo>
                <a:lnTo>
                  <a:pt x="5336705" y="1396441"/>
                </a:lnTo>
                <a:lnTo>
                  <a:pt x="5402491" y="1389672"/>
                </a:lnTo>
                <a:lnTo>
                  <a:pt x="5464048" y="1370101"/>
                </a:lnTo>
                <a:lnTo>
                  <a:pt x="5519725" y="1339088"/>
                </a:lnTo>
                <a:lnTo>
                  <a:pt x="5568213" y="1298016"/>
                </a:lnTo>
                <a:lnTo>
                  <a:pt x="5608205" y="1248244"/>
                </a:lnTo>
                <a:lnTo>
                  <a:pt x="5638406" y="1191120"/>
                </a:lnTo>
                <a:lnTo>
                  <a:pt x="5657532" y="1128001"/>
                </a:lnTo>
                <a:lnTo>
                  <a:pt x="5664238" y="10602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843527" y="2247897"/>
          <a:ext cx="1283335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75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5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635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H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27305" algn="ct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99695">
                        <a:lnSpc>
                          <a:spcPts val="1995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marR="15240" algn="ct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ts val="195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R="3175" algn="ct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137795">
                        <a:lnSpc>
                          <a:spcPts val="190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39370" algn="ct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L="99695">
                        <a:lnSpc>
                          <a:spcPts val="193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5586727" y="2247897"/>
          <a:ext cx="1282700" cy="1371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7500">
                <a:tc gridSpan="2">
                  <a:txBody>
                    <a:bodyPr/>
                    <a:lstStyle/>
                    <a:p>
                      <a:pPr marR="17780" algn="ctr">
                        <a:lnSpc>
                          <a:spcPts val="2260"/>
                        </a:lnSpc>
                      </a:pPr>
                      <a:r>
                        <a:rPr sz="1900" b="1" dirty="0">
                          <a:latin typeface="Arial"/>
                          <a:cs typeface="Arial"/>
                        </a:rPr>
                        <a:t>L</a:t>
                      </a:r>
                      <a:endParaRPr sz="19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818">
                <a:tc>
                  <a:txBody>
                    <a:bodyPr/>
                    <a:lstStyle/>
                    <a:p>
                      <a:pPr marR="6350" algn="ctr">
                        <a:lnSpc>
                          <a:spcPts val="1995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A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76225" algn="r">
                        <a:lnSpc>
                          <a:spcPts val="1995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T w="19050">
                      <a:solidFill>
                        <a:srgbClr val="000000"/>
                      </a:solidFill>
                      <a:prstDash val="solid"/>
                    </a:lnT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464">
                <a:tc>
                  <a:txBody>
                    <a:bodyPr/>
                    <a:lstStyle/>
                    <a:p>
                      <a:pPr algn="ctr">
                        <a:lnSpc>
                          <a:spcPts val="195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C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63525" algn="r">
                        <a:lnSpc>
                          <a:spcPts val="195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111">
                <a:tc>
                  <a:txBody>
                    <a:bodyPr/>
                    <a:lstStyle/>
                    <a:p>
                      <a:pPr marL="8890" algn="ctr">
                        <a:lnSpc>
                          <a:spcPts val="190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G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50825" algn="r">
                        <a:lnSpc>
                          <a:spcPts val="190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-­2.322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0704">
                <a:tc>
                  <a:txBody>
                    <a:bodyPr/>
                    <a:lstStyle/>
                    <a:p>
                      <a:pPr marR="18415" algn="ctr">
                        <a:lnSpc>
                          <a:spcPts val="1930"/>
                        </a:lnSpc>
                      </a:pPr>
                      <a:r>
                        <a:rPr sz="1700" dirty="0">
                          <a:latin typeface="Arial"/>
                          <a:cs typeface="Arial"/>
                        </a:rPr>
                        <a:t>T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19050">
                      <a:solidFill>
                        <a:srgbClr val="000000"/>
                      </a:solidFill>
                      <a:prstDash val="solid"/>
                    </a:lnL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tc>
                  <a:txBody>
                    <a:bodyPr/>
                    <a:lstStyle/>
                    <a:p>
                      <a:pPr marR="225425" algn="r">
                        <a:lnSpc>
                          <a:spcPts val="1930"/>
                        </a:lnSpc>
                      </a:pPr>
                      <a:r>
                        <a:rPr sz="1700" spc="-105" dirty="0">
                          <a:latin typeface="Arial"/>
                          <a:cs typeface="Arial"/>
                        </a:rPr>
                        <a:t>-­1.737</a:t>
                      </a:r>
                      <a:endParaRPr sz="170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R w="19050">
                      <a:solidFill>
                        <a:srgbClr val="000000"/>
                      </a:solidFill>
                      <a:prstDash val="solid"/>
                    </a:lnR>
                    <a:lnB w="19050">
                      <a:solidFill>
                        <a:srgbClr val="000000"/>
                      </a:solidFill>
                      <a:prstDash val="solid"/>
                    </a:lnB>
                    <a:solidFill>
                      <a:srgbClr val="BB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3812244" y="170694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84106" y="170694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698174" y="2318235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537096" y="2996701"/>
            <a:ext cx="6223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5" dirty="0">
                <a:latin typeface="Arial"/>
                <a:cs typeface="Arial"/>
              </a:rPr>
              <a:t>-­1.322</a:t>
            </a:r>
            <a:endParaRPr sz="17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798764" y="2674262"/>
            <a:ext cx="22225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285" dirty="0">
                <a:latin typeface="Arial"/>
                <a:cs typeface="Arial"/>
              </a:rPr>
              <a:t>-</a:t>
            </a:r>
            <a:r>
              <a:rPr sz="1700" spc="-254" dirty="0">
                <a:latin typeface="Arial"/>
                <a:cs typeface="Arial"/>
              </a:rPr>
              <a:t>­</a:t>
            </a:r>
            <a:r>
              <a:rPr sz="1700" spc="-5" dirty="0">
                <a:latin typeface="Arial"/>
                <a:cs typeface="Arial"/>
              </a:rPr>
              <a:t>1</a:t>
            </a:r>
            <a:endParaRPr sz="17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837997" y="4112531"/>
            <a:ext cx="21971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25" dirty="0">
                <a:solidFill>
                  <a:srgbClr val="333399"/>
                </a:solidFill>
                <a:latin typeface="Courier New"/>
                <a:cs typeface="Courier New"/>
              </a:rPr>
              <a:t>G</a:t>
            </a:r>
            <a:r>
              <a:rPr sz="3200" b="1" spc="-25" dirty="0">
                <a:solidFill>
                  <a:srgbClr val="99070E"/>
                </a:solidFill>
                <a:latin typeface="Courier New"/>
                <a:cs typeface="Courier New"/>
              </a:rPr>
              <a:t>G</a:t>
            </a:r>
            <a:r>
              <a:rPr sz="3200" b="1" spc="-25" dirty="0">
                <a:solidFill>
                  <a:srgbClr val="333399"/>
                </a:solidFill>
                <a:latin typeface="Courier New"/>
                <a:cs typeface="Courier New"/>
              </a:rPr>
              <a:t>CACTGAA</a:t>
            </a:r>
            <a:endParaRPr sz="320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31157" y="5059519"/>
            <a:ext cx="4898390" cy="889635"/>
          </a:xfrm>
          <a:prstGeom prst="rect">
            <a:avLst/>
          </a:prstGeom>
        </p:spPr>
        <p:txBody>
          <a:bodyPr vert="horz" wrap="square" lIns="0" tIns="4572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360"/>
              </a:spcBef>
            </a:pPr>
            <a:r>
              <a:rPr sz="1700" spc="-10" dirty="0">
                <a:latin typeface="Arial"/>
                <a:cs typeface="Arial"/>
              </a:rPr>
              <a:t>p</a:t>
            </a:r>
            <a:r>
              <a:rPr sz="1650" spc="-15" baseline="-15151" dirty="0">
                <a:latin typeface="Arial"/>
                <a:cs typeface="Arial"/>
              </a:rPr>
              <a:t>H</a:t>
            </a:r>
            <a:r>
              <a:rPr sz="1700" spc="-10" dirty="0">
                <a:latin typeface="Arial"/>
                <a:cs typeface="Arial"/>
              </a:rPr>
              <a:t>(G,2) </a:t>
            </a:r>
            <a:r>
              <a:rPr sz="1700" spc="-5" dirty="0">
                <a:latin typeface="Arial"/>
                <a:cs typeface="Arial"/>
              </a:rPr>
              <a:t>= </a:t>
            </a:r>
            <a:r>
              <a:rPr sz="1700" spc="-95" dirty="0">
                <a:latin typeface="Arial"/>
                <a:cs typeface="Arial"/>
              </a:rPr>
              <a:t>-­1.737 </a:t>
            </a:r>
            <a:r>
              <a:rPr sz="1700" spc="-5" dirty="0">
                <a:latin typeface="Arial"/>
                <a:cs typeface="Arial"/>
              </a:rPr>
              <a:t>+ </a:t>
            </a:r>
            <a:r>
              <a:rPr sz="1700" spc="-25" dirty="0">
                <a:latin typeface="Arial"/>
                <a:cs typeface="Arial"/>
              </a:rPr>
              <a:t>max </a:t>
            </a:r>
            <a:r>
              <a:rPr sz="1700" spc="-5" dirty="0">
                <a:latin typeface="Arial"/>
                <a:cs typeface="Arial"/>
              </a:rPr>
              <a:t>(p</a:t>
            </a:r>
            <a:r>
              <a:rPr sz="1650" spc="-7" baseline="-15151" dirty="0">
                <a:latin typeface="Arial"/>
                <a:cs typeface="Arial"/>
              </a:rPr>
              <a:t>H</a:t>
            </a:r>
            <a:r>
              <a:rPr sz="1700" spc="-5" dirty="0">
                <a:latin typeface="Arial"/>
                <a:cs typeface="Arial"/>
              </a:rPr>
              <a:t>(G,1)+p</a:t>
            </a:r>
            <a:r>
              <a:rPr sz="1650" spc="-7" baseline="-15151" dirty="0">
                <a:latin typeface="Arial"/>
                <a:cs typeface="Arial"/>
              </a:rPr>
              <a:t>HH</a:t>
            </a:r>
            <a:r>
              <a:rPr sz="1700" spc="-5" dirty="0">
                <a:latin typeface="Arial"/>
                <a:cs typeface="Arial"/>
              </a:rPr>
              <a:t>,</a:t>
            </a:r>
            <a:r>
              <a:rPr sz="1700" spc="335" dirty="0">
                <a:latin typeface="Arial"/>
                <a:cs typeface="Arial"/>
              </a:rPr>
              <a:t> </a:t>
            </a:r>
            <a:r>
              <a:rPr sz="1700" spc="-10" dirty="0">
                <a:latin typeface="Arial"/>
                <a:cs typeface="Arial"/>
              </a:rPr>
              <a:t>p</a:t>
            </a:r>
            <a:r>
              <a:rPr sz="1650" spc="-15" baseline="-15151" dirty="0">
                <a:latin typeface="Arial"/>
                <a:cs typeface="Arial"/>
              </a:rPr>
              <a:t>L</a:t>
            </a:r>
            <a:r>
              <a:rPr sz="1700" spc="-10" dirty="0">
                <a:latin typeface="Arial"/>
                <a:cs typeface="Arial"/>
              </a:rPr>
              <a:t>(G,1)+p</a:t>
            </a:r>
            <a:r>
              <a:rPr sz="1650" spc="-15" baseline="-15151" dirty="0">
                <a:latin typeface="Arial"/>
                <a:cs typeface="Arial"/>
              </a:rPr>
              <a:t>LH</a:t>
            </a:r>
            <a:r>
              <a:rPr sz="1700" spc="-10" dirty="0">
                <a:latin typeface="Arial"/>
                <a:cs typeface="Arial"/>
              </a:rPr>
              <a:t>)</a:t>
            </a:r>
            <a:endParaRPr sz="1700">
              <a:latin typeface="Arial"/>
              <a:cs typeface="Arial"/>
            </a:endParaRPr>
          </a:p>
          <a:p>
            <a:pPr marL="635000">
              <a:lnSpc>
                <a:spcPct val="100000"/>
              </a:lnSpc>
              <a:spcBef>
                <a:spcPts val="260"/>
              </a:spcBef>
            </a:pPr>
            <a:r>
              <a:rPr sz="1700" spc="-5" dirty="0">
                <a:latin typeface="Arial"/>
                <a:cs typeface="Arial"/>
              </a:rPr>
              <a:t>= </a:t>
            </a:r>
            <a:r>
              <a:rPr sz="1700" spc="-95" dirty="0">
                <a:latin typeface="Arial"/>
                <a:cs typeface="Arial"/>
              </a:rPr>
              <a:t>-­1.737 </a:t>
            </a:r>
            <a:r>
              <a:rPr sz="1700" spc="-5" dirty="0">
                <a:latin typeface="Arial"/>
                <a:cs typeface="Arial"/>
              </a:rPr>
              <a:t>+ </a:t>
            </a:r>
            <a:r>
              <a:rPr sz="1700" spc="-25" dirty="0">
                <a:latin typeface="Arial"/>
                <a:cs typeface="Arial"/>
              </a:rPr>
              <a:t>max </a:t>
            </a:r>
            <a:r>
              <a:rPr sz="1700" spc="-80" dirty="0">
                <a:latin typeface="Arial"/>
                <a:cs typeface="Arial"/>
              </a:rPr>
              <a:t>(-­2.737 </a:t>
            </a:r>
            <a:r>
              <a:rPr sz="1700" spc="-180" dirty="0">
                <a:latin typeface="Arial"/>
                <a:cs typeface="Arial"/>
              </a:rPr>
              <a:t>-­1 </a:t>
            </a:r>
            <a:r>
              <a:rPr sz="1700" spc="-5" dirty="0">
                <a:latin typeface="Arial"/>
                <a:cs typeface="Arial"/>
              </a:rPr>
              <a:t>, </a:t>
            </a:r>
            <a:r>
              <a:rPr sz="1700" spc="-95" dirty="0">
                <a:latin typeface="Arial"/>
                <a:cs typeface="Arial"/>
              </a:rPr>
              <a:t>-­3.322</a:t>
            </a:r>
            <a:r>
              <a:rPr sz="1700" spc="-180" dirty="0">
                <a:latin typeface="Arial"/>
                <a:cs typeface="Arial"/>
              </a:rPr>
              <a:t> </a:t>
            </a:r>
            <a:r>
              <a:rPr sz="1700" spc="-100" dirty="0">
                <a:latin typeface="Arial"/>
                <a:cs typeface="Arial"/>
              </a:rPr>
              <a:t>-­1.322)</a:t>
            </a:r>
            <a:endParaRPr sz="1700">
              <a:latin typeface="Arial"/>
              <a:cs typeface="Arial"/>
            </a:endParaRPr>
          </a:p>
          <a:p>
            <a:pPr marL="635000">
              <a:lnSpc>
                <a:spcPct val="100000"/>
              </a:lnSpc>
              <a:spcBef>
                <a:spcPts val="160"/>
              </a:spcBef>
            </a:pPr>
            <a:r>
              <a:rPr sz="1700" spc="-5" dirty="0">
                <a:latin typeface="Arial"/>
                <a:cs typeface="Arial"/>
              </a:rPr>
              <a:t>= </a:t>
            </a:r>
            <a:r>
              <a:rPr sz="1700" spc="-95" dirty="0">
                <a:latin typeface="Arial"/>
                <a:cs typeface="Arial"/>
              </a:rPr>
              <a:t>-­5.474 </a:t>
            </a:r>
            <a:r>
              <a:rPr sz="1700" spc="-20" dirty="0">
                <a:latin typeface="Arial"/>
                <a:cs typeface="Arial"/>
              </a:rPr>
              <a:t>(obtained </a:t>
            </a:r>
            <a:r>
              <a:rPr sz="1700" dirty="0">
                <a:latin typeface="Arial"/>
                <a:cs typeface="Arial"/>
              </a:rPr>
              <a:t>from</a:t>
            </a:r>
            <a:r>
              <a:rPr sz="1700" spc="-7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p</a:t>
            </a:r>
            <a:r>
              <a:rPr sz="1650" spc="-7" baseline="-15151" dirty="0">
                <a:latin typeface="Arial"/>
                <a:cs typeface="Arial"/>
              </a:rPr>
              <a:t>H</a:t>
            </a:r>
            <a:r>
              <a:rPr sz="1700" spc="-5" dirty="0">
                <a:latin typeface="Arial"/>
                <a:cs typeface="Arial"/>
              </a:rPr>
              <a:t>(G,1))</a:t>
            </a:r>
            <a:endParaRPr sz="17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31157" y="6215726"/>
            <a:ext cx="5045075" cy="8642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260"/>
              </a:spcBef>
            </a:pPr>
            <a:r>
              <a:rPr sz="1700" spc="-15" dirty="0">
                <a:latin typeface="Arial"/>
                <a:cs typeface="Arial"/>
              </a:rPr>
              <a:t>p</a:t>
            </a:r>
            <a:r>
              <a:rPr sz="1650" spc="-22" baseline="-15151" dirty="0">
                <a:latin typeface="Arial"/>
                <a:cs typeface="Arial"/>
              </a:rPr>
              <a:t>L</a:t>
            </a:r>
            <a:r>
              <a:rPr sz="1700" spc="-15" dirty="0">
                <a:latin typeface="Arial"/>
                <a:cs typeface="Arial"/>
              </a:rPr>
              <a:t>(G,2) </a:t>
            </a:r>
            <a:r>
              <a:rPr sz="1700" spc="-5" dirty="0">
                <a:latin typeface="Arial"/>
                <a:cs typeface="Arial"/>
              </a:rPr>
              <a:t>= </a:t>
            </a:r>
            <a:r>
              <a:rPr sz="1700" spc="-95" dirty="0">
                <a:latin typeface="Arial"/>
                <a:cs typeface="Arial"/>
              </a:rPr>
              <a:t>-­2.322 </a:t>
            </a:r>
            <a:r>
              <a:rPr sz="1700" spc="-5" dirty="0">
                <a:latin typeface="Arial"/>
                <a:cs typeface="Arial"/>
              </a:rPr>
              <a:t>+ </a:t>
            </a:r>
            <a:r>
              <a:rPr sz="1700" spc="-25" dirty="0">
                <a:latin typeface="Arial"/>
                <a:cs typeface="Arial"/>
              </a:rPr>
              <a:t>max </a:t>
            </a:r>
            <a:r>
              <a:rPr sz="1700" spc="-5" dirty="0">
                <a:latin typeface="Arial"/>
                <a:cs typeface="Arial"/>
              </a:rPr>
              <a:t>(p</a:t>
            </a:r>
            <a:r>
              <a:rPr sz="1650" spc="-7" baseline="-15151" dirty="0">
                <a:latin typeface="Arial"/>
                <a:cs typeface="Arial"/>
              </a:rPr>
              <a:t>H</a:t>
            </a:r>
            <a:r>
              <a:rPr sz="1700" spc="-5" dirty="0">
                <a:latin typeface="Arial"/>
                <a:cs typeface="Arial"/>
              </a:rPr>
              <a:t>(G,1)+p</a:t>
            </a:r>
            <a:r>
              <a:rPr sz="1650" spc="-7" baseline="-15151" dirty="0">
                <a:latin typeface="Arial"/>
                <a:cs typeface="Arial"/>
              </a:rPr>
              <a:t>HL</a:t>
            </a:r>
            <a:r>
              <a:rPr sz="1700" spc="-5" dirty="0">
                <a:latin typeface="Arial"/>
                <a:cs typeface="Arial"/>
              </a:rPr>
              <a:t>,</a:t>
            </a:r>
            <a:r>
              <a:rPr sz="1700" spc="375" dirty="0">
                <a:latin typeface="Arial"/>
                <a:cs typeface="Arial"/>
              </a:rPr>
              <a:t> </a:t>
            </a:r>
            <a:r>
              <a:rPr sz="1700" spc="-15" dirty="0">
                <a:latin typeface="Arial"/>
                <a:cs typeface="Arial"/>
              </a:rPr>
              <a:t>p</a:t>
            </a:r>
            <a:r>
              <a:rPr sz="1650" spc="-22" baseline="-15151" dirty="0">
                <a:latin typeface="Arial"/>
                <a:cs typeface="Arial"/>
              </a:rPr>
              <a:t>L</a:t>
            </a:r>
            <a:r>
              <a:rPr sz="1700" spc="-15" dirty="0">
                <a:latin typeface="Arial"/>
                <a:cs typeface="Arial"/>
              </a:rPr>
              <a:t>(G,1)+p</a:t>
            </a:r>
            <a:r>
              <a:rPr sz="1650" spc="-22" baseline="-15151" dirty="0">
                <a:latin typeface="Arial"/>
                <a:cs typeface="Arial"/>
              </a:rPr>
              <a:t>LL</a:t>
            </a:r>
            <a:r>
              <a:rPr sz="1700" spc="-15" dirty="0">
                <a:latin typeface="Arial"/>
                <a:cs typeface="Arial"/>
              </a:rPr>
              <a:t>)</a:t>
            </a:r>
            <a:endParaRPr sz="1700">
              <a:latin typeface="Arial"/>
              <a:cs typeface="Arial"/>
            </a:endParaRPr>
          </a:p>
          <a:p>
            <a:pPr marL="635000">
              <a:lnSpc>
                <a:spcPct val="100000"/>
              </a:lnSpc>
              <a:spcBef>
                <a:spcPts val="160"/>
              </a:spcBef>
            </a:pPr>
            <a:r>
              <a:rPr sz="1700" spc="-5" dirty="0">
                <a:latin typeface="Arial"/>
                <a:cs typeface="Arial"/>
              </a:rPr>
              <a:t>= </a:t>
            </a:r>
            <a:r>
              <a:rPr sz="1700" spc="-95" dirty="0">
                <a:latin typeface="Arial"/>
                <a:cs typeface="Arial"/>
              </a:rPr>
              <a:t>-­2.322 </a:t>
            </a:r>
            <a:r>
              <a:rPr sz="1700" spc="-5" dirty="0">
                <a:latin typeface="Arial"/>
                <a:cs typeface="Arial"/>
              </a:rPr>
              <a:t>+ </a:t>
            </a:r>
            <a:r>
              <a:rPr sz="1700" spc="-25" dirty="0">
                <a:latin typeface="Arial"/>
                <a:cs typeface="Arial"/>
              </a:rPr>
              <a:t>max </a:t>
            </a:r>
            <a:r>
              <a:rPr sz="1700" spc="-80" dirty="0">
                <a:latin typeface="Arial"/>
                <a:cs typeface="Arial"/>
              </a:rPr>
              <a:t>(-­2.737 </a:t>
            </a:r>
            <a:r>
              <a:rPr sz="1700" spc="-95" dirty="0">
                <a:latin typeface="Arial"/>
                <a:cs typeface="Arial"/>
              </a:rPr>
              <a:t>-­1.322 </a:t>
            </a:r>
            <a:r>
              <a:rPr sz="1700" spc="-5" dirty="0">
                <a:latin typeface="Arial"/>
                <a:cs typeface="Arial"/>
              </a:rPr>
              <a:t>, </a:t>
            </a:r>
            <a:r>
              <a:rPr sz="1700" spc="-95" dirty="0">
                <a:latin typeface="Arial"/>
                <a:cs typeface="Arial"/>
              </a:rPr>
              <a:t>-­3.322</a:t>
            </a:r>
            <a:r>
              <a:rPr sz="1700" spc="-265" dirty="0">
                <a:latin typeface="Arial"/>
                <a:cs typeface="Arial"/>
              </a:rPr>
              <a:t> </a:t>
            </a:r>
            <a:r>
              <a:rPr sz="1700" spc="-100" dirty="0">
                <a:latin typeface="Arial"/>
                <a:cs typeface="Arial"/>
              </a:rPr>
              <a:t>-­0.737)</a:t>
            </a:r>
            <a:endParaRPr sz="1700">
              <a:latin typeface="Arial"/>
              <a:cs typeface="Arial"/>
            </a:endParaRPr>
          </a:p>
          <a:p>
            <a:pPr marL="635000">
              <a:lnSpc>
                <a:spcPct val="100000"/>
              </a:lnSpc>
              <a:spcBef>
                <a:spcPts val="160"/>
              </a:spcBef>
            </a:pPr>
            <a:r>
              <a:rPr sz="1700" spc="-5" dirty="0">
                <a:latin typeface="Arial"/>
                <a:cs typeface="Arial"/>
              </a:rPr>
              <a:t>= </a:t>
            </a:r>
            <a:r>
              <a:rPr sz="1700" spc="-95" dirty="0">
                <a:latin typeface="Arial"/>
                <a:cs typeface="Arial"/>
              </a:rPr>
              <a:t>-­6.059 </a:t>
            </a:r>
            <a:r>
              <a:rPr sz="1700" spc="-20" dirty="0">
                <a:latin typeface="Arial"/>
                <a:cs typeface="Arial"/>
              </a:rPr>
              <a:t>(obtained </a:t>
            </a:r>
            <a:r>
              <a:rPr sz="1700" dirty="0">
                <a:latin typeface="Arial"/>
                <a:cs typeface="Arial"/>
              </a:rPr>
              <a:t>from</a:t>
            </a:r>
            <a:r>
              <a:rPr sz="1700" spc="-70" dirty="0">
                <a:latin typeface="Arial"/>
                <a:cs typeface="Arial"/>
              </a:rPr>
              <a:t> </a:t>
            </a:r>
            <a:r>
              <a:rPr sz="1700" spc="-5" dirty="0">
                <a:latin typeface="Arial"/>
                <a:cs typeface="Arial"/>
              </a:rPr>
              <a:t>p</a:t>
            </a:r>
            <a:r>
              <a:rPr sz="1650" spc="-7" baseline="-15151" dirty="0">
                <a:latin typeface="Arial"/>
                <a:cs typeface="Arial"/>
              </a:rPr>
              <a:t>H</a:t>
            </a:r>
            <a:r>
              <a:rPr sz="1700" spc="-5" dirty="0">
                <a:latin typeface="Arial"/>
                <a:cs typeface="Arial"/>
              </a:rPr>
              <a:t>(G,1))</a:t>
            </a:r>
            <a:endParaRPr sz="17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5816" y="5011945"/>
            <a:ext cx="3470910" cy="551815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 marR="30480">
              <a:lnSpc>
                <a:spcPct val="103000"/>
              </a:lnSpc>
              <a:spcBef>
                <a:spcPts val="40"/>
              </a:spcBef>
            </a:pP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15" dirty="0">
                <a:latin typeface="Arial"/>
                <a:cs typeface="Arial"/>
              </a:rPr>
              <a:t>(in </a:t>
            </a:r>
            <a:r>
              <a:rPr sz="1700" spc="-20" dirty="0">
                <a:latin typeface="Arial"/>
                <a:cs typeface="Arial"/>
              </a:rPr>
              <a:t>log</a:t>
            </a:r>
            <a:r>
              <a:rPr sz="1650" spc="-30" baseline="-15151" dirty="0">
                <a:latin typeface="Arial"/>
                <a:cs typeface="Arial"/>
              </a:rPr>
              <a:t>2</a:t>
            </a:r>
            <a:r>
              <a:rPr sz="1700" spc="-20" dirty="0">
                <a:latin typeface="Arial"/>
                <a:cs typeface="Arial"/>
              </a:rPr>
              <a:t>) that </a:t>
            </a:r>
            <a:r>
              <a:rPr sz="1700" spc="-5" dirty="0">
                <a:solidFill>
                  <a:srgbClr val="99070E"/>
                </a:solidFill>
                <a:latin typeface="Arial"/>
                <a:cs typeface="Arial"/>
              </a:rPr>
              <a:t>G </a:t>
            </a:r>
            <a:r>
              <a:rPr sz="1700" spc="-30" dirty="0">
                <a:latin typeface="Arial"/>
                <a:cs typeface="Arial"/>
              </a:rPr>
              <a:t>at the  </a:t>
            </a:r>
            <a:r>
              <a:rPr sz="1700" spc="-35" dirty="0">
                <a:latin typeface="Arial"/>
                <a:cs typeface="Arial"/>
              </a:rPr>
              <a:t>2nd </a:t>
            </a:r>
            <a:r>
              <a:rPr sz="1700" spc="-10" dirty="0">
                <a:latin typeface="Arial"/>
                <a:cs typeface="Arial"/>
              </a:rPr>
              <a:t>position </a:t>
            </a:r>
            <a:r>
              <a:rPr sz="1700" spc="-30" dirty="0">
                <a:latin typeface="Arial"/>
                <a:cs typeface="Arial"/>
              </a:rPr>
              <a:t>was </a:t>
            </a:r>
            <a:r>
              <a:rPr sz="1700" spc="-10" dirty="0">
                <a:latin typeface="Arial"/>
                <a:cs typeface="Arial"/>
              </a:rPr>
              <a:t>emitted </a:t>
            </a:r>
            <a:r>
              <a:rPr sz="1700" spc="-30" dirty="0">
                <a:latin typeface="Arial"/>
                <a:cs typeface="Arial"/>
              </a:rPr>
              <a:t>by </a:t>
            </a:r>
            <a:r>
              <a:rPr sz="1700" spc="5" dirty="0">
                <a:latin typeface="Arial"/>
                <a:cs typeface="Arial"/>
              </a:rPr>
              <a:t>state</a:t>
            </a:r>
            <a:r>
              <a:rPr sz="1700" spc="180" dirty="0">
                <a:latin typeface="Arial"/>
                <a:cs typeface="Arial"/>
              </a:rPr>
              <a:t> </a:t>
            </a:r>
            <a:r>
              <a:rPr sz="1700" b="1" spc="-5" dirty="0">
                <a:latin typeface="Arial"/>
                <a:cs typeface="Arial"/>
              </a:rPr>
              <a:t>H</a:t>
            </a:r>
            <a:endParaRPr sz="17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45816" y="6170709"/>
            <a:ext cx="3446779" cy="551815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 marR="30480">
              <a:lnSpc>
                <a:spcPct val="103000"/>
              </a:lnSpc>
              <a:spcBef>
                <a:spcPts val="40"/>
              </a:spcBef>
            </a:pPr>
            <a:r>
              <a:rPr sz="1700" spc="-15" dirty="0">
                <a:latin typeface="Arial"/>
                <a:cs typeface="Arial"/>
              </a:rPr>
              <a:t>Probability </a:t>
            </a:r>
            <a:r>
              <a:rPr sz="1700" spc="15" dirty="0">
                <a:latin typeface="Arial"/>
                <a:cs typeface="Arial"/>
              </a:rPr>
              <a:t>(in </a:t>
            </a:r>
            <a:r>
              <a:rPr sz="1700" spc="-20" dirty="0">
                <a:latin typeface="Arial"/>
                <a:cs typeface="Arial"/>
              </a:rPr>
              <a:t>log</a:t>
            </a:r>
            <a:r>
              <a:rPr sz="1650" spc="-30" baseline="-15151" dirty="0">
                <a:latin typeface="Arial"/>
                <a:cs typeface="Arial"/>
              </a:rPr>
              <a:t>2</a:t>
            </a:r>
            <a:r>
              <a:rPr sz="1700" spc="-20" dirty="0">
                <a:latin typeface="Arial"/>
                <a:cs typeface="Arial"/>
              </a:rPr>
              <a:t>) that </a:t>
            </a:r>
            <a:r>
              <a:rPr sz="1700" spc="-5" dirty="0">
                <a:solidFill>
                  <a:srgbClr val="99070E"/>
                </a:solidFill>
                <a:latin typeface="Arial"/>
                <a:cs typeface="Arial"/>
              </a:rPr>
              <a:t>G </a:t>
            </a:r>
            <a:r>
              <a:rPr sz="1700" spc="-30" dirty="0">
                <a:latin typeface="Arial"/>
                <a:cs typeface="Arial"/>
              </a:rPr>
              <a:t>at the  </a:t>
            </a:r>
            <a:r>
              <a:rPr sz="1700" spc="-35" dirty="0">
                <a:latin typeface="Arial"/>
                <a:cs typeface="Arial"/>
              </a:rPr>
              <a:t>2nd </a:t>
            </a:r>
            <a:r>
              <a:rPr sz="1700" spc="-10" dirty="0">
                <a:latin typeface="Arial"/>
                <a:cs typeface="Arial"/>
              </a:rPr>
              <a:t>position </a:t>
            </a:r>
            <a:r>
              <a:rPr sz="1700" spc="-30" dirty="0">
                <a:latin typeface="Arial"/>
                <a:cs typeface="Arial"/>
              </a:rPr>
              <a:t>was </a:t>
            </a:r>
            <a:r>
              <a:rPr sz="1700" spc="-10" dirty="0">
                <a:latin typeface="Arial"/>
                <a:cs typeface="Arial"/>
              </a:rPr>
              <a:t>emitted </a:t>
            </a:r>
            <a:r>
              <a:rPr sz="1700" spc="-30" dirty="0">
                <a:latin typeface="Arial"/>
                <a:cs typeface="Arial"/>
              </a:rPr>
              <a:t>by </a:t>
            </a:r>
            <a:r>
              <a:rPr sz="1700" spc="5" dirty="0">
                <a:latin typeface="Arial"/>
                <a:cs typeface="Arial"/>
              </a:rPr>
              <a:t>state</a:t>
            </a:r>
            <a:r>
              <a:rPr sz="1700" spc="180" dirty="0">
                <a:latin typeface="Arial"/>
                <a:cs typeface="Arial"/>
              </a:rPr>
              <a:t> </a:t>
            </a:r>
            <a:r>
              <a:rPr sz="1700" b="1" spc="-5" dirty="0">
                <a:latin typeface="Arial"/>
                <a:cs typeface="Arial"/>
              </a:rPr>
              <a:t>L</a:t>
            </a:r>
            <a:endParaRPr sz="17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758662" y="2674262"/>
            <a:ext cx="622300" cy="285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5" dirty="0">
                <a:latin typeface="Arial"/>
                <a:cs typeface="Arial"/>
              </a:rPr>
              <a:t>-­0.737</a:t>
            </a:r>
            <a:endParaRPr sz="170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13079" y="158750"/>
            <a:ext cx="9652000" cy="7239000"/>
          </a:xfrm>
          <a:custGeom>
            <a:avLst/>
            <a:gdLst/>
            <a:ahLst/>
            <a:cxnLst/>
            <a:rect l="l" t="t" r="r" b="b"/>
            <a:pathLst>
              <a:path w="9652000" h="7239000">
                <a:moveTo>
                  <a:pt x="0" y="0"/>
                </a:moveTo>
                <a:lnTo>
                  <a:pt x="9652000" y="0"/>
                </a:lnTo>
                <a:lnTo>
                  <a:pt x="9652000" y="7239000"/>
                </a:lnTo>
                <a:lnTo>
                  <a:pt x="0" y="723900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850900" y="487244"/>
            <a:ext cx="9223058" cy="405558"/>
          </a:xfrm>
        </p:spPr>
        <p:txBody>
          <a:bodyPr/>
          <a:lstStyle/>
          <a:p>
            <a:pPr algn="ctr"/>
            <a:r>
              <a:rPr lang="en-US" smtClean="0"/>
              <a:t>Next sample</a:t>
            </a:r>
            <a:br>
              <a:rPr lang="en-US" smtClean="0"/>
            </a:br>
            <a:r>
              <a:rPr lang="en-US" sz="3600" smtClean="0">
                <a:latin typeface="Symbol" panose="05050102010706020507" pitchFamily="18" charset="2"/>
              </a:rPr>
              <a:t>S</a:t>
            </a:r>
            <a:r>
              <a:rPr lang="en-US" sz="3200" smtClean="0"/>
              <a:t>(log(probabilities)) ~ </a:t>
            </a:r>
            <a:r>
              <a:rPr lang="en-US" sz="3200" smtClean="0">
                <a:latin typeface="Symbol" panose="05050102010706020507" pitchFamily="18" charset="2"/>
              </a:rPr>
              <a:t>P</a:t>
            </a:r>
            <a:r>
              <a:rPr lang="en-US" sz="3200" smtClean="0"/>
              <a:t>(probabilities)</a:t>
            </a:r>
            <a:endParaRPr lang="en-US" sz="3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</TotalTime>
  <Words>1983</Words>
  <Application>Microsoft Office PowerPoint</Application>
  <PresentationFormat>Custom</PresentationFormat>
  <Paragraphs>646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Times New Roman</vt:lpstr>
      <vt:lpstr>Courier New</vt:lpstr>
      <vt:lpstr>Symbol</vt:lpstr>
      <vt:lpstr>Calibri Light</vt:lpstr>
      <vt:lpstr>Calibri</vt:lpstr>
      <vt:lpstr>Office Theme</vt:lpstr>
      <vt:lpstr>HMM : Viterbi algorithm -­ a simple example</vt:lpstr>
      <vt:lpstr>First sample sequence</vt:lpstr>
      <vt:lpstr>Where have we seen A,T,G,C before?</vt:lpstr>
      <vt:lpstr>HMM : Viterbi algorithm, simple example</vt:lpstr>
      <vt:lpstr>PowerPoint Presentation</vt:lpstr>
      <vt:lpstr>PowerPoint Presentation</vt:lpstr>
      <vt:lpstr>log2(probabilities) commonly used</vt:lpstr>
      <vt:lpstr>(Hidden) States vs. (Observed) Outputs</vt:lpstr>
      <vt:lpstr>Next sample S(log(probabilities)) ~ P(probabilities)</vt:lpstr>
      <vt:lpstr>... and so it goes ...</vt:lpstr>
      <vt:lpstr>Viterbi traceback</vt:lpstr>
      <vt:lpstr>Final probability</vt:lpstr>
      <vt:lpstr>HMM : Forward algorithm </vt:lpstr>
      <vt:lpstr>HMM : Forward algorithm</vt:lpstr>
      <vt:lpstr>HMM : Forward algorithm</vt:lpstr>
      <vt:lpstr>HMM : Forward algorithm -­ a toy example</vt:lpstr>
      <vt:lpstr>PowerPoint Presentation</vt:lpstr>
      <vt:lpstr>HMM : Forward algorithm</vt:lpstr>
      <vt:lpstr>Don't Base Your DNA Research On This!</vt:lpstr>
      <vt:lpstr>HMM : Summary</vt:lpstr>
      <vt:lpstr>HMM :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HMM : Viterbi algorithm -­ a toy example</dc:title>
  <cp:lastModifiedBy>John Eldon</cp:lastModifiedBy>
  <cp:revision>26</cp:revision>
  <dcterms:created xsi:type="dcterms:W3CDTF">2020-12-01T00:25:15Z</dcterms:created>
  <dcterms:modified xsi:type="dcterms:W3CDTF">2022-01-20T02:31:53Z</dcterms:modified>
</cp:coreProperties>
</file>